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81" r:id="rId7"/>
    <p:sldId id="279" r:id="rId8"/>
    <p:sldId id="280" r:id="rId9"/>
    <p:sldId id="261" r:id="rId10"/>
    <p:sldId id="283" r:id="rId11"/>
    <p:sldId id="262" r:id="rId12"/>
    <p:sldId id="284" r:id="rId13"/>
    <p:sldId id="263" r:id="rId14"/>
    <p:sldId id="285" r:id="rId15"/>
    <p:sldId id="264" r:id="rId16"/>
    <p:sldId id="286" r:id="rId17"/>
    <p:sldId id="265" r:id="rId18"/>
    <p:sldId id="287" r:id="rId19"/>
    <p:sldId id="266" r:id="rId20"/>
    <p:sldId id="288" r:id="rId21"/>
    <p:sldId id="267" r:id="rId22"/>
    <p:sldId id="289" r:id="rId23"/>
    <p:sldId id="290" r:id="rId24"/>
    <p:sldId id="291" r:id="rId25"/>
    <p:sldId id="292" r:id="rId26"/>
    <p:sldId id="268" r:id="rId27"/>
    <p:sldId id="269" r:id="rId28"/>
    <p:sldId id="293" r:id="rId29"/>
    <p:sldId id="270" r:id="rId30"/>
    <p:sldId id="294" r:id="rId31"/>
    <p:sldId id="271" r:id="rId32"/>
    <p:sldId id="295" r:id="rId33"/>
    <p:sldId id="272" r:id="rId34"/>
    <p:sldId id="296" r:id="rId35"/>
    <p:sldId id="273" r:id="rId36"/>
    <p:sldId id="297" r:id="rId37"/>
    <p:sldId id="274" r:id="rId38"/>
    <p:sldId id="298" r:id="rId39"/>
    <p:sldId id="299" r:id="rId40"/>
    <p:sldId id="300" r:id="rId41"/>
    <p:sldId id="275" r:id="rId42"/>
    <p:sldId id="301" r:id="rId43"/>
    <p:sldId id="276" r:id="rId44"/>
    <p:sldId id="302" r:id="rId45"/>
    <p:sldId id="277" r:id="rId46"/>
    <p:sldId id="303" r:id="rId47"/>
    <p:sldId id="278" r:id="rId48"/>
    <p:sldId id="304" r:id="rId4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14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F04D3A31-EFA7-47ED-8D25-59F019285D50}" type="slidenum">
              <a:rPr lang="ar-IQ" smtClean="0"/>
              <a:pPr/>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F04D3A31-EFA7-47ED-8D25-59F019285D50}" type="slidenum">
              <a:rPr lang="ar-IQ" smtClean="0"/>
              <a:pPr/>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F04D3A31-EFA7-47ED-8D25-59F019285D50}" type="slidenum">
              <a:rPr lang="ar-IQ" smtClean="0"/>
              <a:pPr/>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F04D3A31-EFA7-47ED-8D25-59F019285D5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797C7C9C-0D2A-482D-9914-6813E22554D6}" type="datetimeFigureOut">
              <a:rPr lang="ar-IQ" smtClean="0"/>
              <a:pPr/>
              <a:t>25/03/1438</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F04D3A31-EFA7-47ED-8D25-59F019285D50}" type="slidenum">
              <a:rPr lang="ar-IQ" smtClean="0"/>
              <a:pPr/>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t="-100000" r="-100000"/>
        </a:gradFill>
        <a:effectLst/>
      </p:bgPr>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97C7C9C-0D2A-482D-9914-6813E22554D6}" type="datetimeFigureOut">
              <a:rPr lang="ar-IQ" smtClean="0"/>
              <a:pPr/>
              <a:t>25/03/1438</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4D3A31-EFA7-47ED-8D25-59F019285D50}" type="slidenum">
              <a:rPr lang="ar-IQ" smtClean="0"/>
              <a:pPr/>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2000240"/>
            <a:ext cx="7406640" cy="1472184"/>
          </a:xfrm>
        </p:spPr>
        <p:txBody>
          <a:bodyPr>
            <a:noAutofit/>
          </a:bodyPr>
          <a:lstStyle/>
          <a:p>
            <a:pPr algn="ctr"/>
            <a:r>
              <a:rPr lang="ar-IQ" sz="9600" b="1" dirty="0">
                <a:solidFill>
                  <a:srgbClr val="FF0000"/>
                </a:solidFill>
              </a:rPr>
              <a:t>سلالات </a:t>
            </a:r>
            <a:r>
              <a:rPr lang="ar-IQ" sz="9600" b="1" dirty="0" smtClean="0">
                <a:solidFill>
                  <a:srgbClr val="FF0000"/>
                </a:solidFill>
              </a:rPr>
              <a:t>الأغنام</a:t>
            </a:r>
            <a:endParaRPr lang="en-US" sz="9600" dirty="0">
              <a:solidFill>
                <a:srgbClr val="FF0000"/>
              </a:solidFill>
            </a:endParaRPr>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4098" name="Picture 2" descr="C:\Users\دكتور جلال\Desktop\lamb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lvl="0" algn="r"/>
            <a:r>
              <a:rPr lang="ar-IQ" sz="3600" b="1" dirty="0" smtClean="0">
                <a:solidFill>
                  <a:srgbClr val="C00000"/>
                </a:solidFill>
              </a:rPr>
              <a:t>2 - </a:t>
            </a:r>
            <a:r>
              <a:rPr lang="ar-IQ" sz="3600" b="1" dirty="0" err="1" smtClean="0">
                <a:solidFill>
                  <a:srgbClr val="C00000"/>
                </a:solidFill>
              </a:rPr>
              <a:t>اغنام</a:t>
            </a:r>
            <a:r>
              <a:rPr lang="ar-IQ" sz="3600" b="1" dirty="0" smtClean="0">
                <a:solidFill>
                  <a:srgbClr val="C00000"/>
                </a:solidFill>
              </a:rPr>
              <a:t> </a:t>
            </a:r>
            <a:r>
              <a:rPr lang="ar-IQ" sz="3600" b="1" dirty="0">
                <a:solidFill>
                  <a:srgbClr val="C00000"/>
                </a:solidFill>
              </a:rPr>
              <a:t>الصوف المتوسط </a:t>
            </a:r>
            <a:r>
              <a:rPr lang="ar-IQ" sz="3600" b="1" dirty="0" smtClean="0">
                <a:solidFill>
                  <a:srgbClr val="C00000"/>
                </a:solidFill>
              </a:rPr>
              <a:t>:</a:t>
            </a:r>
            <a:r>
              <a:rPr lang="ar-IQ" sz="3600" b="1" dirty="0" smtClean="0"/>
              <a:t/>
            </a:r>
            <a:br>
              <a:rPr lang="ar-IQ" sz="3600" b="1" dirty="0" smtClean="0"/>
            </a:br>
            <a:r>
              <a:rPr lang="ar-IQ" sz="3600" dirty="0" smtClean="0"/>
              <a:t>تتميز </a:t>
            </a:r>
            <a:r>
              <a:rPr lang="ar-IQ" sz="3600" dirty="0"/>
              <a:t>بسرعة نموها وقابليتها العالية على الاستفادة من الغذاء  ( التحويل الغذائي ) وسرعة نضجها وارتفاع الخصب ونسبة التصافي فيها ومن </a:t>
            </a:r>
            <a:r>
              <a:rPr lang="ar-IQ" sz="3600" dirty="0" err="1"/>
              <a:t>انواعها</a:t>
            </a:r>
            <a:r>
              <a:rPr lang="ar-IQ" sz="3600" dirty="0"/>
              <a:t> </a:t>
            </a:r>
            <a:r>
              <a:rPr lang="ar-IQ" sz="3600" dirty="0" smtClean="0"/>
              <a:t/>
            </a:r>
            <a:br>
              <a:rPr lang="ar-IQ" sz="3600" dirty="0" smtClean="0"/>
            </a:br>
            <a:r>
              <a:rPr lang="ar-IQ" sz="3600" dirty="0" smtClean="0">
                <a:solidFill>
                  <a:srgbClr val="7030A0"/>
                </a:solidFill>
              </a:rPr>
              <a:t>أ </a:t>
            </a:r>
            <a:r>
              <a:rPr lang="ar-IQ" sz="3600" dirty="0">
                <a:solidFill>
                  <a:srgbClr val="7030A0"/>
                </a:solidFill>
              </a:rPr>
              <a:t>–</a:t>
            </a:r>
            <a:r>
              <a:rPr lang="ar-IQ" sz="3600" b="1" dirty="0" err="1" smtClean="0">
                <a:solidFill>
                  <a:srgbClr val="7030A0"/>
                </a:solidFill>
              </a:rPr>
              <a:t>الساوث</a:t>
            </a:r>
            <a:r>
              <a:rPr lang="ar-IQ" sz="3600" b="1" dirty="0" smtClean="0">
                <a:solidFill>
                  <a:srgbClr val="7030A0"/>
                </a:solidFill>
              </a:rPr>
              <a:t> </a:t>
            </a:r>
            <a:r>
              <a:rPr lang="ar-IQ" sz="3600" b="1" dirty="0" err="1">
                <a:solidFill>
                  <a:srgbClr val="7030A0"/>
                </a:solidFill>
              </a:rPr>
              <a:t>داون</a:t>
            </a:r>
            <a:r>
              <a:rPr lang="ar-IQ" sz="3600" b="1" dirty="0">
                <a:solidFill>
                  <a:srgbClr val="7030A0"/>
                </a:solidFill>
              </a:rPr>
              <a:t> </a:t>
            </a:r>
            <a:r>
              <a:rPr lang="en-US" sz="3600" b="1" dirty="0">
                <a:solidFill>
                  <a:srgbClr val="7030A0"/>
                </a:solidFill>
              </a:rPr>
              <a:t>South Down</a:t>
            </a:r>
            <a:r>
              <a:rPr lang="ar-IQ" sz="3600" dirty="0">
                <a:solidFill>
                  <a:srgbClr val="7030A0"/>
                </a:solidFill>
              </a:rPr>
              <a:t> </a:t>
            </a:r>
            <a:r>
              <a:rPr lang="ar-IQ" sz="3600" dirty="0" smtClean="0">
                <a:solidFill>
                  <a:srgbClr val="7030A0"/>
                </a:solidFill>
              </a:rPr>
              <a:t>:</a:t>
            </a:r>
            <a:r>
              <a:rPr lang="ar-IQ" sz="3600" dirty="0" smtClean="0"/>
              <a:t/>
            </a:r>
            <a:br>
              <a:rPr lang="ar-IQ" sz="3600" dirty="0" smtClean="0"/>
            </a:br>
            <a:r>
              <a:rPr lang="ar-IQ" sz="3600" dirty="0" smtClean="0"/>
              <a:t>وهو </a:t>
            </a:r>
            <a:r>
              <a:rPr lang="ar-IQ" sz="3600" dirty="0"/>
              <a:t>من </a:t>
            </a:r>
            <a:r>
              <a:rPr lang="ar-IQ" sz="3600" dirty="0" err="1"/>
              <a:t>اقدم</a:t>
            </a:r>
            <a:r>
              <a:rPr lang="ar-IQ" sz="3600" dirty="0"/>
              <a:t> </a:t>
            </a:r>
            <a:r>
              <a:rPr lang="ar-IQ" sz="3600" dirty="0" err="1"/>
              <a:t>الانواع</a:t>
            </a:r>
            <a:r>
              <a:rPr lang="ar-IQ" sz="3600" dirty="0"/>
              <a:t> في جنوب انكلترا والهدف منه تحسين </a:t>
            </a:r>
            <a:r>
              <a:rPr lang="ar-IQ" sz="3600" dirty="0" err="1"/>
              <a:t>الاغنام</a:t>
            </a:r>
            <a:r>
              <a:rPr lang="ar-IQ" sz="3600" dirty="0"/>
              <a:t> </a:t>
            </a:r>
            <a:r>
              <a:rPr lang="ar-IQ" sz="3600" dirty="0" err="1"/>
              <a:t>الاهلية</a:t>
            </a:r>
            <a:r>
              <a:rPr lang="ar-IQ" sz="3600" dirty="0"/>
              <a:t> حيث تكثر المراعي الجيدة والظروف البيئية الملائمة لتربية </a:t>
            </a:r>
            <a:r>
              <a:rPr lang="ar-IQ" sz="3600" dirty="0" err="1"/>
              <a:t>اغنام</a:t>
            </a:r>
            <a:r>
              <a:rPr lang="ar-IQ" sz="3600" dirty="0"/>
              <a:t> صغيرة الحجم وسريعة النمو ، يصل وزن الكبش من </a:t>
            </a:r>
            <a:r>
              <a:rPr lang="ar-IQ" sz="3600" dirty="0" smtClean="0"/>
              <a:t>              ( </a:t>
            </a:r>
            <a:r>
              <a:rPr lang="ar-IQ" sz="3600" dirty="0"/>
              <a:t>80 – 100 ) كغم والنعاج     ( 55 – 70 ) كغم ويعتبر صوفها من </a:t>
            </a:r>
            <a:r>
              <a:rPr lang="ar-IQ" sz="3600" dirty="0" err="1"/>
              <a:t>اجود</a:t>
            </a:r>
            <a:r>
              <a:rPr lang="ar-IQ" sz="3600" dirty="0"/>
              <a:t> </a:t>
            </a:r>
            <a:r>
              <a:rPr lang="ar-IQ" sz="3600" dirty="0" err="1"/>
              <a:t>انواع</a:t>
            </a:r>
            <a:r>
              <a:rPr lang="ar-IQ" sz="3600" dirty="0"/>
              <a:t> </a:t>
            </a:r>
            <a:r>
              <a:rPr lang="ar-IQ" sz="3600" dirty="0" err="1"/>
              <a:t>الاصواف</a:t>
            </a:r>
            <a:r>
              <a:rPr lang="ar-IQ" sz="3600" dirty="0"/>
              <a:t> المتوسطة النعومة ويبلغ وزن </a:t>
            </a:r>
            <a:r>
              <a:rPr lang="ar-IQ" sz="3600" dirty="0" err="1"/>
              <a:t>الجزة</a:t>
            </a:r>
            <a:r>
              <a:rPr lang="ar-IQ" sz="3600" dirty="0"/>
              <a:t> ما </a:t>
            </a:r>
            <a:r>
              <a:rPr lang="ar-IQ" sz="3600" dirty="0" smtClean="0"/>
              <a:t>            ( </a:t>
            </a:r>
            <a:r>
              <a:rPr lang="ar-IQ" sz="3600" dirty="0"/>
              <a:t>2.5 – 3 ) كغم كما تستعمل كباشه للخلط مع </a:t>
            </a:r>
            <a:r>
              <a:rPr lang="ar-IQ" sz="3600" dirty="0" err="1"/>
              <a:t>اغنام</a:t>
            </a:r>
            <a:r>
              <a:rPr lang="ar-IQ" sz="3600" dirty="0"/>
              <a:t> </a:t>
            </a:r>
            <a:r>
              <a:rPr lang="ar-IQ" sz="3600" dirty="0" err="1"/>
              <a:t>اخرى</a:t>
            </a:r>
            <a:r>
              <a:rPr lang="ar-IQ" sz="3600" dirty="0"/>
              <a:t> .</a:t>
            </a:r>
            <a:r>
              <a:rPr lang="en-US" sz="3600" dirty="0"/>
              <a:t/>
            </a:r>
            <a:br>
              <a:rPr lang="en-US" sz="3600" dirty="0"/>
            </a:br>
            <a:endParaRPr lang="ar-IQ"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5122" name="Picture 2" descr="C:\Users\دكتور جلال\Desktop\220px-Mudchute_farm_sheep_with_lamb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dirty="0">
                <a:solidFill>
                  <a:schemeClr val="accent3">
                    <a:lumMod val="75000"/>
                  </a:schemeClr>
                </a:solidFill>
              </a:rPr>
              <a:t> ب –</a:t>
            </a:r>
            <a:r>
              <a:rPr lang="ar-IQ" b="1" dirty="0" err="1">
                <a:solidFill>
                  <a:schemeClr val="accent3">
                    <a:lumMod val="75000"/>
                  </a:schemeClr>
                </a:solidFill>
              </a:rPr>
              <a:t>الهامبشير</a:t>
            </a:r>
            <a:r>
              <a:rPr lang="en-US" b="1" dirty="0">
                <a:solidFill>
                  <a:schemeClr val="accent3">
                    <a:lumMod val="75000"/>
                  </a:schemeClr>
                </a:solidFill>
              </a:rPr>
              <a:t>Hampshire</a:t>
            </a:r>
            <a:r>
              <a:rPr lang="ar-IQ" b="1" dirty="0">
                <a:solidFill>
                  <a:schemeClr val="accent3">
                    <a:lumMod val="75000"/>
                  </a:schemeClr>
                </a:solidFill>
              </a:rPr>
              <a:t> </a:t>
            </a:r>
            <a:r>
              <a:rPr lang="ar-IQ" b="1" dirty="0" smtClean="0">
                <a:solidFill>
                  <a:schemeClr val="accent3">
                    <a:lumMod val="75000"/>
                  </a:schemeClr>
                </a:solidFill>
              </a:rPr>
              <a:t>:</a:t>
            </a:r>
            <a:r>
              <a:rPr lang="ar-IQ" b="1" dirty="0" smtClean="0"/>
              <a:t/>
            </a:r>
            <a:br>
              <a:rPr lang="ar-IQ" b="1" dirty="0" smtClean="0"/>
            </a:br>
            <a:r>
              <a:rPr lang="ar-IQ" dirty="0" smtClean="0"/>
              <a:t>ظهرت </a:t>
            </a:r>
            <a:r>
              <a:rPr lang="ar-IQ" dirty="0"/>
              <a:t>نتيجة للخلط بين </a:t>
            </a:r>
            <a:r>
              <a:rPr lang="ar-IQ" dirty="0" err="1"/>
              <a:t>الاغنام</a:t>
            </a:r>
            <a:r>
              <a:rPr lang="ar-IQ" dirty="0"/>
              <a:t> المحلية في مقاطعة </a:t>
            </a:r>
            <a:r>
              <a:rPr lang="ar-IQ" dirty="0" err="1"/>
              <a:t>هامبشير</a:t>
            </a:r>
            <a:r>
              <a:rPr lang="ar-IQ" dirty="0"/>
              <a:t> مع </a:t>
            </a:r>
            <a:r>
              <a:rPr lang="ar-IQ" dirty="0" err="1"/>
              <a:t>اغنام</a:t>
            </a:r>
            <a:r>
              <a:rPr lang="ar-IQ" dirty="0"/>
              <a:t> </a:t>
            </a:r>
            <a:r>
              <a:rPr lang="ar-IQ" dirty="0" err="1"/>
              <a:t>الساوث</a:t>
            </a:r>
            <a:r>
              <a:rPr lang="ar-IQ" dirty="0"/>
              <a:t> </a:t>
            </a:r>
            <a:r>
              <a:rPr lang="ar-IQ" dirty="0" err="1"/>
              <a:t>داون</a:t>
            </a:r>
            <a:r>
              <a:rPr lang="ar-IQ" dirty="0"/>
              <a:t> ، يصل وزن الكبش ( 90 – 120 ) كغم والنعجة      ( 60 – 80 ) كغم ، طول خصلة الصوف ( 5 – 6.5 ) سم ومتوسط وزن </a:t>
            </a:r>
            <a:r>
              <a:rPr lang="ar-IQ" dirty="0" err="1"/>
              <a:t>الجزة</a:t>
            </a:r>
            <a:r>
              <a:rPr lang="ar-IQ" dirty="0"/>
              <a:t>      ( 3 – 3.5) كغم يتميز هذا النوع بسرعة النمو والتحويل الغذائي السريع وتستعمل </a:t>
            </a:r>
            <a:r>
              <a:rPr lang="ar-IQ" dirty="0" err="1"/>
              <a:t>اناثه</a:t>
            </a:r>
            <a:r>
              <a:rPr lang="ar-IQ" dirty="0"/>
              <a:t> للخلط مع </a:t>
            </a:r>
            <a:r>
              <a:rPr lang="ar-IQ" dirty="0" err="1"/>
              <a:t>انواع</a:t>
            </a:r>
            <a:r>
              <a:rPr lang="ar-IQ" dirty="0"/>
              <a:t> </a:t>
            </a:r>
            <a:r>
              <a:rPr lang="ar-IQ" dirty="0" err="1"/>
              <a:t>اخرى</a:t>
            </a:r>
            <a:r>
              <a:rPr lang="ar-IQ" dirty="0"/>
              <a:t> للاستفادة من هذه الصفة </a:t>
            </a:r>
            <a:r>
              <a:rPr lang="ar-IQ" dirty="0" err="1"/>
              <a:t>وايضاً</a:t>
            </a:r>
            <a:r>
              <a:rPr lang="ar-IQ" dirty="0"/>
              <a:t> ارتفاع الكفاءة التناسلية .</a:t>
            </a:r>
            <a:r>
              <a:rPr lang="en-US" dirty="0"/>
              <a:t/>
            </a:r>
            <a:br>
              <a:rPr lang="en-US" dirty="0"/>
            </a:b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6146" name="Picture 2" descr="C:\Users\دكتور جلال\Desktop\large_123831349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lvl="0" algn="r"/>
            <a:r>
              <a:rPr lang="ar-IQ" sz="3600" b="1" dirty="0" smtClean="0">
                <a:solidFill>
                  <a:schemeClr val="accent2">
                    <a:lumMod val="75000"/>
                  </a:schemeClr>
                </a:solidFill>
              </a:rPr>
              <a:t>3 - </a:t>
            </a:r>
            <a:r>
              <a:rPr lang="ar-IQ" sz="3600" b="1" dirty="0" err="1" smtClean="0">
                <a:solidFill>
                  <a:schemeClr val="accent2">
                    <a:lumMod val="75000"/>
                  </a:schemeClr>
                </a:solidFill>
              </a:rPr>
              <a:t>اغنام</a:t>
            </a:r>
            <a:r>
              <a:rPr lang="ar-IQ" sz="3600" b="1" dirty="0" smtClean="0">
                <a:solidFill>
                  <a:schemeClr val="accent2">
                    <a:lumMod val="75000"/>
                  </a:schemeClr>
                </a:solidFill>
              </a:rPr>
              <a:t> </a:t>
            </a:r>
            <a:r>
              <a:rPr lang="ar-IQ" sz="3600" b="1" dirty="0">
                <a:solidFill>
                  <a:schemeClr val="accent2">
                    <a:lumMod val="75000"/>
                  </a:schemeClr>
                </a:solidFill>
              </a:rPr>
              <a:t>الصوف الطويل </a:t>
            </a:r>
            <a:r>
              <a:rPr lang="ar-IQ" sz="3600" b="1" dirty="0" smtClean="0">
                <a:solidFill>
                  <a:schemeClr val="accent2">
                    <a:lumMod val="75000"/>
                  </a:schemeClr>
                </a:solidFill>
              </a:rPr>
              <a:t>:</a:t>
            </a:r>
            <a:r>
              <a:rPr lang="ar-IQ" sz="3600" b="1" dirty="0" smtClean="0"/>
              <a:t/>
            </a:r>
            <a:br>
              <a:rPr lang="ar-IQ" sz="3600" b="1" dirty="0" smtClean="0"/>
            </a:br>
            <a:r>
              <a:rPr lang="ar-IQ" sz="3600" dirty="0" smtClean="0"/>
              <a:t>تربى </a:t>
            </a:r>
            <a:r>
              <a:rPr lang="ar-IQ" sz="3600" dirty="0"/>
              <a:t>هذه </a:t>
            </a:r>
            <a:r>
              <a:rPr lang="ar-IQ" sz="3600" dirty="0" err="1"/>
              <a:t>الاغنام</a:t>
            </a:r>
            <a:r>
              <a:rPr lang="ar-IQ" sz="3600" dirty="0"/>
              <a:t> لإنتاج اللحم بالدرجة </a:t>
            </a:r>
            <a:r>
              <a:rPr lang="ar-IQ" sz="3600" dirty="0" err="1"/>
              <a:t>الاولى</a:t>
            </a:r>
            <a:r>
              <a:rPr lang="ar-IQ" sz="3600" dirty="0"/>
              <a:t> وتتميز بكبر حجمها </a:t>
            </a:r>
            <a:r>
              <a:rPr lang="ar-IQ" sz="3600" dirty="0" err="1"/>
              <a:t>وانتاجها</a:t>
            </a:r>
            <a:r>
              <a:rPr lang="ar-IQ" sz="3600" dirty="0"/>
              <a:t> لصوف طويل مما يجعل وزن </a:t>
            </a:r>
            <a:r>
              <a:rPr lang="ar-IQ" sz="3600" dirty="0" err="1"/>
              <a:t>الجزة</a:t>
            </a:r>
            <a:r>
              <a:rPr lang="ar-IQ" sz="3600" dirty="0"/>
              <a:t> عالياً وقد استعملت في الخلط مع </a:t>
            </a:r>
            <a:r>
              <a:rPr lang="ar-IQ" sz="3600" dirty="0" err="1"/>
              <a:t>انواع</a:t>
            </a:r>
            <a:r>
              <a:rPr lang="ar-IQ" sz="3600" dirty="0"/>
              <a:t> </a:t>
            </a:r>
            <a:r>
              <a:rPr lang="ar-IQ" sz="3600" dirty="0" err="1"/>
              <a:t>اخرى</a:t>
            </a:r>
            <a:r>
              <a:rPr lang="ar-IQ" sz="3600" dirty="0"/>
              <a:t> ذات صوف ناعم بهدف </a:t>
            </a:r>
            <a:r>
              <a:rPr lang="ar-IQ" sz="3600" dirty="0" err="1"/>
              <a:t>انتاج</a:t>
            </a:r>
            <a:r>
              <a:rPr lang="ar-IQ" sz="3600" dirty="0"/>
              <a:t> حملان ذات مواصفات لحم جيدة كبيرة الحجم وسريعة النمو تكثر هذه </a:t>
            </a:r>
            <a:r>
              <a:rPr lang="ar-IQ" sz="3600" dirty="0" err="1"/>
              <a:t>الانواع</a:t>
            </a:r>
            <a:r>
              <a:rPr lang="ar-IQ" sz="3600" dirty="0"/>
              <a:t> في انكلترا </a:t>
            </a:r>
            <a:r>
              <a:rPr lang="ar-IQ" sz="3600" dirty="0" err="1"/>
              <a:t>وامريكا</a:t>
            </a:r>
            <a:r>
              <a:rPr lang="ar-IQ" sz="3600" dirty="0"/>
              <a:t> واستراليا </a:t>
            </a:r>
            <a:r>
              <a:rPr lang="ar-IQ" sz="3600" dirty="0" err="1"/>
              <a:t>والارجنتين</a:t>
            </a:r>
            <a:r>
              <a:rPr lang="ar-IQ" sz="3600" dirty="0"/>
              <a:t> ومن </a:t>
            </a:r>
            <a:r>
              <a:rPr lang="ar-IQ" sz="3600" dirty="0" err="1"/>
              <a:t>انواعها</a:t>
            </a:r>
            <a:r>
              <a:rPr lang="ar-IQ" sz="3600" dirty="0"/>
              <a:t> :  </a:t>
            </a:r>
            <a:r>
              <a:rPr lang="ar-IQ" sz="3600" dirty="0" smtClean="0"/>
              <a:t/>
            </a:r>
            <a:br>
              <a:rPr lang="ar-IQ" sz="3600" dirty="0" smtClean="0"/>
            </a:br>
            <a:r>
              <a:rPr lang="ar-IQ" sz="3600" dirty="0" smtClean="0">
                <a:solidFill>
                  <a:srgbClr val="00B050"/>
                </a:solidFill>
              </a:rPr>
              <a:t> </a:t>
            </a:r>
            <a:r>
              <a:rPr lang="ar-IQ" sz="3600" b="1" dirty="0" err="1">
                <a:solidFill>
                  <a:srgbClr val="00B050"/>
                </a:solidFill>
              </a:rPr>
              <a:t>أ</a:t>
            </a:r>
            <a:r>
              <a:rPr lang="ar-IQ" sz="3600" b="1" dirty="0">
                <a:solidFill>
                  <a:srgbClr val="00B050"/>
                </a:solidFill>
              </a:rPr>
              <a:t>-</a:t>
            </a:r>
            <a:r>
              <a:rPr lang="ar-IQ" sz="3600" dirty="0">
                <a:solidFill>
                  <a:srgbClr val="00B050"/>
                </a:solidFill>
              </a:rPr>
              <a:t> </a:t>
            </a:r>
            <a:r>
              <a:rPr lang="ar-IQ" sz="3600" b="1" dirty="0" err="1">
                <a:solidFill>
                  <a:srgbClr val="00B050"/>
                </a:solidFill>
              </a:rPr>
              <a:t>الليستر</a:t>
            </a:r>
            <a:r>
              <a:rPr lang="en-US" sz="3600" b="1" dirty="0">
                <a:solidFill>
                  <a:srgbClr val="00B050"/>
                </a:solidFill>
              </a:rPr>
              <a:t>Leicester</a:t>
            </a:r>
            <a:r>
              <a:rPr lang="ar-IQ" sz="3600" b="1" dirty="0">
                <a:solidFill>
                  <a:srgbClr val="00B050"/>
                </a:solidFill>
              </a:rPr>
              <a:t>:</a:t>
            </a:r>
            <a:r>
              <a:rPr lang="ar-IQ" sz="3600" dirty="0"/>
              <a:t> </a:t>
            </a:r>
            <a:r>
              <a:rPr lang="ar-IQ" sz="3600" dirty="0" smtClean="0"/>
              <a:t/>
            </a:r>
            <a:br>
              <a:rPr lang="ar-IQ" sz="3600" dirty="0" smtClean="0"/>
            </a:br>
            <a:r>
              <a:rPr lang="ar-IQ" sz="3600" dirty="0" smtClean="0"/>
              <a:t>يصل </a:t>
            </a:r>
            <a:r>
              <a:rPr lang="ar-IQ" sz="3600" dirty="0"/>
              <a:t>وزن الكبش ( 100 – 110) كغم والنعجة </a:t>
            </a:r>
            <a:r>
              <a:rPr lang="ar-IQ" sz="3600" dirty="0" smtClean="0"/>
              <a:t>( </a:t>
            </a:r>
            <a:r>
              <a:rPr lang="ar-IQ" sz="3600" dirty="0"/>
              <a:t>75-100) كغم ومحصول الصوف السنوي ( 4.5-5.5) كغم وطول الخصلة   (17-20) سم والنعاج عالية </a:t>
            </a:r>
            <a:r>
              <a:rPr lang="ar-IQ" sz="3600" dirty="0" err="1"/>
              <a:t>الادرار</a:t>
            </a:r>
            <a:r>
              <a:rPr lang="ar-IQ" sz="3600" dirty="0"/>
              <a:t> من الحليب وذات كفاءة تناسلية عالية .</a:t>
            </a:r>
            <a:r>
              <a:rPr lang="en-US" sz="3600" dirty="0"/>
              <a:t/>
            </a:r>
            <a:br>
              <a:rPr lang="en-US" sz="3600" dirty="0"/>
            </a:br>
            <a:endParaRPr lang="ar-IQ"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7170" name="Picture 2" descr="C:\Users\دكتور جلال\Desktop\BordLeicUK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r"/>
            <a:r>
              <a:rPr lang="ar-IQ" b="1" dirty="0">
                <a:solidFill>
                  <a:srgbClr val="0070C0"/>
                </a:solidFill>
              </a:rPr>
              <a:t>ب-</a:t>
            </a:r>
            <a:r>
              <a:rPr lang="ar-IQ" dirty="0">
                <a:solidFill>
                  <a:srgbClr val="0070C0"/>
                </a:solidFill>
              </a:rPr>
              <a:t> </a:t>
            </a:r>
            <a:r>
              <a:rPr lang="ar-IQ" b="1" dirty="0" err="1">
                <a:solidFill>
                  <a:srgbClr val="0070C0"/>
                </a:solidFill>
              </a:rPr>
              <a:t>اللنكولن</a:t>
            </a:r>
            <a:r>
              <a:rPr lang="en-US" b="1" dirty="0" smtClean="0">
                <a:solidFill>
                  <a:srgbClr val="0070C0"/>
                </a:solidFill>
              </a:rPr>
              <a:t>Lincoln </a:t>
            </a:r>
            <a:r>
              <a:rPr lang="ar-IQ" b="1" dirty="0" smtClean="0">
                <a:solidFill>
                  <a:srgbClr val="0070C0"/>
                </a:solidFill>
              </a:rPr>
              <a:t> :</a:t>
            </a:r>
            <a:r>
              <a:rPr lang="ar-IQ" b="1" dirty="0" smtClean="0"/>
              <a:t/>
            </a:r>
            <a:br>
              <a:rPr lang="ar-IQ" b="1" dirty="0" smtClean="0"/>
            </a:br>
            <a:r>
              <a:rPr lang="ar-IQ" dirty="0" smtClean="0"/>
              <a:t>نشأت </a:t>
            </a:r>
            <a:r>
              <a:rPr lang="ar-IQ" dirty="0"/>
              <a:t>في انكلترا جسمها ضخم يزن الكبش (110-150) كغم والنعاج (100-110) كغم يصل طول الخصلة 30سم في السنة وتعتبر من </a:t>
            </a:r>
            <a:r>
              <a:rPr lang="ar-IQ" dirty="0" err="1"/>
              <a:t>اكثر</a:t>
            </a:r>
            <a:r>
              <a:rPr lang="ar-IQ" dirty="0"/>
              <a:t> </a:t>
            </a:r>
            <a:r>
              <a:rPr lang="ar-IQ" dirty="0" err="1"/>
              <a:t>اغنام</a:t>
            </a:r>
            <a:r>
              <a:rPr lang="ar-IQ" dirty="0"/>
              <a:t> اللحم </a:t>
            </a:r>
            <a:r>
              <a:rPr lang="ar-IQ" dirty="0" err="1"/>
              <a:t>انتاجاً</a:t>
            </a:r>
            <a:r>
              <a:rPr lang="ar-IQ" dirty="0"/>
              <a:t> للصوف حيث يصل </a:t>
            </a:r>
            <a:r>
              <a:rPr lang="ar-IQ" dirty="0" err="1"/>
              <a:t>الى</a:t>
            </a:r>
            <a:r>
              <a:rPr lang="ar-IQ" dirty="0"/>
              <a:t> (8- 12) كغم في السنة وتتحمل </a:t>
            </a:r>
            <a:r>
              <a:rPr lang="ar-IQ" dirty="0" err="1"/>
              <a:t>قساوة</a:t>
            </a:r>
            <a:r>
              <a:rPr lang="ar-IQ" dirty="0"/>
              <a:t> الجو وقلة الغذاء ولذلك فأنها نجحت في كثير من </a:t>
            </a:r>
            <a:r>
              <a:rPr lang="ar-IQ" dirty="0" smtClean="0"/>
              <a:t>البلدان </a:t>
            </a:r>
            <a:r>
              <a:rPr lang="ar-IQ" dirty="0"/>
              <a:t>التي صدرت </a:t>
            </a:r>
            <a:r>
              <a:rPr lang="ar-IQ" dirty="0" err="1"/>
              <a:t>اليها</a:t>
            </a:r>
            <a:r>
              <a:rPr lang="ar-IQ" dirty="0"/>
              <a:t> وتستعمل في البلدان التي استوردتها لغرض تحسين السلالات </a:t>
            </a:r>
            <a:r>
              <a:rPr lang="ar-IQ" dirty="0" err="1"/>
              <a:t>الاصيلة</a:t>
            </a:r>
            <a:r>
              <a:rPr lang="ar-IQ" dirty="0"/>
              <a:t> </a:t>
            </a:r>
            <a:r>
              <a:rPr lang="ar-IQ" dirty="0" err="1"/>
              <a:t>الاخرى</a:t>
            </a:r>
            <a:r>
              <a:rPr lang="ar-IQ" dirty="0"/>
              <a:t> </a:t>
            </a:r>
            <a:r>
              <a:rPr lang="ar-IQ" dirty="0" err="1"/>
              <a:t>او</a:t>
            </a:r>
            <a:r>
              <a:rPr lang="ar-IQ" dirty="0"/>
              <a:t> الخلط </a:t>
            </a:r>
            <a:r>
              <a:rPr lang="ar-IQ" dirty="0" err="1"/>
              <a:t>و</a:t>
            </a:r>
            <a:r>
              <a:rPr lang="ar-IQ" dirty="0"/>
              <a:t> التهجين  مع السلالات المختلفة لإنتاج اللحم من الحملان .</a:t>
            </a:r>
            <a:r>
              <a:rPr lang="en-US" dirty="0"/>
              <a:t/>
            </a:r>
            <a:br>
              <a:rPr lang="en-US" dirty="0"/>
            </a:br>
            <a:endParaRPr lang="ar-IQ" dirty="0"/>
          </a:p>
        </p:txBody>
      </p:sp>
      <p:sp>
        <p:nvSpPr>
          <p:cNvPr id="3" name="مستطيل 2"/>
          <p:cNvSpPr/>
          <p:nvPr/>
        </p:nvSpPr>
        <p:spPr>
          <a:xfrm>
            <a:off x="9844088" y="3587"/>
            <a:ext cx="2286000" cy="1031051"/>
          </a:xfrm>
          <a:prstGeom prst="rect">
            <a:avLst/>
          </a:prstGeom>
        </p:spPr>
        <p:txBody>
          <a:bodyPr>
            <a:spAutoFit/>
          </a:bodyPr>
          <a:lstStyle/>
          <a:p>
            <a:r>
              <a:rPr lang="ar-IQ" sz="4300" b="1" dirty="0" smtClean="0">
                <a:solidFill>
                  <a:srgbClr val="4F271C">
                    <a:satMod val="130000"/>
                  </a:srgbClr>
                </a:solidFill>
                <a:effectLst>
                  <a:outerShdw blurRad="50000" dist="30000" dir="5400000" algn="tl" rotWithShape="0">
                    <a:srgbClr val="000000">
                      <a:alpha val="30000"/>
                    </a:srgbClr>
                  </a:outerShdw>
                </a:effectLst>
                <a:ea typeface="+mj-ea"/>
              </a:rPr>
              <a:t/>
            </a:r>
            <a:br>
              <a:rPr lang="ar-IQ" sz="4300" b="1" dirty="0" smtClean="0">
                <a:solidFill>
                  <a:srgbClr val="4F271C">
                    <a:satMod val="130000"/>
                  </a:srgbClr>
                </a:solidFill>
                <a:effectLst>
                  <a:outerShdw blurRad="50000" dist="30000" dir="5400000" algn="tl" rotWithShape="0">
                    <a:srgbClr val="000000">
                      <a:alpha val="30000"/>
                    </a:srgbClr>
                  </a:outerShdw>
                </a:effectLst>
                <a:ea typeface="+mj-ea"/>
              </a:rPr>
            </a:b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8194" name="Picture 2" descr="C:\Users\دكتور جلال\Desktop\slid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b="1" dirty="0" smtClean="0">
                <a:solidFill>
                  <a:srgbClr val="FFC000"/>
                </a:solidFill>
              </a:rPr>
              <a:t>4 - </a:t>
            </a:r>
            <a:r>
              <a:rPr lang="ar-IQ" b="1" dirty="0" err="1" smtClean="0">
                <a:solidFill>
                  <a:srgbClr val="FFC000"/>
                </a:solidFill>
              </a:rPr>
              <a:t>اغنام</a:t>
            </a:r>
            <a:r>
              <a:rPr lang="ar-IQ" b="1" dirty="0" smtClean="0">
                <a:solidFill>
                  <a:srgbClr val="FFC000"/>
                </a:solidFill>
              </a:rPr>
              <a:t> </a:t>
            </a:r>
            <a:r>
              <a:rPr lang="ar-IQ" b="1" dirty="0">
                <a:solidFill>
                  <a:srgbClr val="FFC000"/>
                </a:solidFill>
              </a:rPr>
              <a:t>صوف السجاد :</a:t>
            </a:r>
            <a:r>
              <a:rPr lang="ar-IQ" dirty="0">
                <a:solidFill>
                  <a:srgbClr val="FFC000"/>
                </a:solidFill>
              </a:rPr>
              <a:t> </a:t>
            </a:r>
            <a:r>
              <a:rPr lang="ar-IQ" dirty="0" smtClean="0"/>
              <a:t/>
            </a:r>
            <a:br>
              <a:rPr lang="ar-IQ" dirty="0" smtClean="0"/>
            </a:br>
            <a:r>
              <a:rPr lang="ar-IQ" dirty="0" smtClean="0"/>
              <a:t>تعيش </a:t>
            </a:r>
            <a:r>
              <a:rPr lang="ar-IQ" dirty="0"/>
              <a:t>معظمها تحت ظروف بيئية قاسية وبدائية خاصة في </a:t>
            </a:r>
            <a:r>
              <a:rPr lang="ar-IQ" dirty="0" err="1"/>
              <a:t>اسيا</a:t>
            </a:r>
            <a:r>
              <a:rPr lang="ar-IQ" dirty="0"/>
              <a:t> </a:t>
            </a:r>
            <a:r>
              <a:rPr lang="ar-IQ" dirty="0" err="1"/>
              <a:t>وافريقيا</a:t>
            </a:r>
            <a:r>
              <a:rPr lang="ar-IQ" dirty="0"/>
              <a:t> وفي المناطق الصحراوية والجافة ومعظم هذه </a:t>
            </a:r>
            <a:r>
              <a:rPr lang="ar-IQ" dirty="0" err="1"/>
              <a:t>الاغنام</a:t>
            </a:r>
            <a:r>
              <a:rPr lang="ar-IQ" dirty="0"/>
              <a:t> عريضة الذيل </a:t>
            </a:r>
            <a:r>
              <a:rPr lang="ar-IQ" dirty="0" err="1"/>
              <a:t>واصوافها</a:t>
            </a:r>
            <a:r>
              <a:rPr lang="ar-IQ" dirty="0"/>
              <a:t> تصلح للصناعات الصوفية الخشنة كالسجاد والبسط </a:t>
            </a:r>
            <a:r>
              <a:rPr lang="ar-IQ" dirty="0" err="1"/>
              <a:t>والالبسة</a:t>
            </a:r>
            <a:r>
              <a:rPr lang="ar-IQ" dirty="0"/>
              <a:t> الخشنة .</a:t>
            </a:r>
            <a:r>
              <a:rPr lang="en-US" dirty="0"/>
              <a:t/>
            </a:r>
            <a:br>
              <a:rPr lang="en-US" dirty="0"/>
            </a:b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just"/>
            <a:r>
              <a:rPr lang="ar-IQ" sz="3400" b="1" dirty="0">
                <a:latin typeface="Simplified Arabic" pitchFamily="18" charset="-78"/>
                <a:cs typeface="Simplified Arabic" pitchFamily="18" charset="-78"/>
              </a:rPr>
              <a:t>يعود تدجين </a:t>
            </a:r>
            <a:r>
              <a:rPr lang="ar-IQ" sz="3400" b="1" dirty="0" err="1">
                <a:latin typeface="Simplified Arabic" pitchFamily="18" charset="-78"/>
                <a:cs typeface="Simplified Arabic" pitchFamily="18" charset="-78"/>
              </a:rPr>
              <a:t>الاغنام</a:t>
            </a:r>
            <a:r>
              <a:rPr lang="ar-IQ" sz="3400" b="1" dirty="0">
                <a:latin typeface="Simplified Arabic" pitchFamily="18" charset="-78"/>
                <a:cs typeface="Simplified Arabic" pitchFamily="18" charset="-78"/>
              </a:rPr>
              <a:t> والماعز من قبل </a:t>
            </a:r>
            <a:r>
              <a:rPr lang="ar-IQ" sz="3400" b="1" dirty="0" err="1">
                <a:latin typeface="Simplified Arabic" pitchFamily="18" charset="-78"/>
                <a:cs typeface="Simplified Arabic" pitchFamily="18" charset="-78"/>
              </a:rPr>
              <a:t>الانسان</a:t>
            </a:r>
            <a:r>
              <a:rPr lang="ar-IQ" sz="3400" b="1" dirty="0">
                <a:latin typeface="Simplified Arabic" pitchFamily="18" charset="-78"/>
                <a:cs typeface="Simplified Arabic" pitchFamily="18" charset="-78"/>
              </a:rPr>
              <a:t> قبل حوالي 8000 سنة واستفاد منها </a:t>
            </a:r>
            <a:r>
              <a:rPr lang="ar-IQ" sz="3400" b="1" dirty="0" err="1">
                <a:latin typeface="Simplified Arabic" pitchFamily="18" charset="-78"/>
                <a:cs typeface="Simplified Arabic" pitchFamily="18" charset="-78"/>
              </a:rPr>
              <a:t>الانسان</a:t>
            </a:r>
            <a:r>
              <a:rPr lang="ar-IQ" sz="3400" b="1" dirty="0">
                <a:latin typeface="Simplified Arabic" pitchFamily="18" charset="-78"/>
                <a:cs typeface="Simplified Arabic" pitchFamily="18" charset="-78"/>
              </a:rPr>
              <a:t> كمصدر لمأكله وملبسه كاللحم والحليب والجلود والصوف .</a:t>
            </a:r>
            <a:r>
              <a:rPr lang="en-US" sz="3400" b="1" dirty="0">
                <a:latin typeface="Simplified Arabic" pitchFamily="18" charset="-78"/>
                <a:cs typeface="Simplified Arabic" pitchFamily="18" charset="-78"/>
              </a:rPr>
              <a:t/>
            </a:r>
            <a:br>
              <a:rPr lang="en-US" sz="3400" b="1" dirty="0">
                <a:latin typeface="Simplified Arabic" pitchFamily="18" charset="-78"/>
                <a:cs typeface="Simplified Arabic" pitchFamily="18" charset="-78"/>
              </a:rPr>
            </a:br>
            <a:r>
              <a:rPr lang="ar-IQ" sz="3400" b="1" dirty="0">
                <a:latin typeface="Simplified Arabic" pitchFamily="18" charset="-78"/>
                <a:cs typeface="Simplified Arabic" pitchFamily="18" charset="-78"/>
              </a:rPr>
              <a:t>وتوجد </a:t>
            </a:r>
            <a:r>
              <a:rPr lang="ar-IQ" sz="3400" b="1" dirty="0" err="1">
                <a:latin typeface="Simplified Arabic" pitchFamily="18" charset="-78"/>
                <a:cs typeface="Simplified Arabic" pitchFamily="18" charset="-78"/>
              </a:rPr>
              <a:t>الاغنام</a:t>
            </a:r>
            <a:r>
              <a:rPr lang="ar-IQ" sz="3400" b="1" dirty="0">
                <a:latin typeface="Simplified Arabic" pitchFamily="18" charset="-78"/>
                <a:cs typeface="Simplified Arabic" pitchFamily="18" charset="-78"/>
              </a:rPr>
              <a:t> في معظم </a:t>
            </a:r>
            <a:r>
              <a:rPr lang="ar-IQ" sz="3400" b="1" dirty="0" err="1">
                <a:latin typeface="Simplified Arabic" pitchFamily="18" charset="-78"/>
                <a:cs typeface="Simplified Arabic" pitchFamily="18" charset="-78"/>
              </a:rPr>
              <a:t>انحاء</a:t>
            </a:r>
            <a:r>
              <a:rPr lang="ar-IQ" sz="3400" b="1" dirty="0">
                <a:latin typeface="Simplified Arabic" pitchFamily="18" charset="-78"/>
                <a:cs typeface="Simplified Arabic" pitchFamily="18" charset="-78"/>
              </a:rPr>
              <a:t> العالم وتكثر في البقع الجغرافية ذات الظروف الملائمة لتربيتها </a:t>
            </a:r>
            <a:r>
              <a:rPr lang="ar-IQ" sz="3400" b="1" dirty="0" err="1">
                <a:latin typeface="Simplified Arabic" pitchFamily="18" charset="-78"/>
                <a:cs typeface="Simplified Arabic" pitchFamily="18" charset="-78"/>
              </a:rPr>
              <a:t>فالمرينو</a:t>
            </a:r>
            <a:r>
              <a:rPr lang="ar-IQ" sz="3400" b="1" dirty="0">
                <a:latin typeface="Simplified Arabic" pitchFamily="18" charset="-78"/>
                <a:cs typeface="Simplified Arabic" pitchFamily="18" charset="-78"/>
              </a:rPr>
              <a:t> من </a:t>
            </a:r>
            <a:r>
              <a:rPr lang="ar-IQ" sz="3400" b="1" dirty="0" err="1">
                <a:latin typeface="Simplified Arabic" pitchFamily="18" charset="-78"/>
                <a:cs typeface="Simplified Arabic" pitchFamily="18" charset="-78"/>
              </a:rPr>
              <a:t>الاغنام</a:t>
            </a:r>
            <a:r>
              <a:rPr lang="ar-IQ" sz="3400" b="1" dirty="0">
                <a:latin typeface="Simplified Arabic" pitchFamily="18" charset="-78"/>
                <a:cs typeface="Simplified Arabic" pitchFamily="18" charset="-78"/>
              </a:rPr>
              <a:t> التي تعيش في المناطق الحارة والجافة بينما </a:t>
            </a:r>
            <a:r>
              <a:rPr lang="ar-IQ" sz="3400" b="1" dirty="0" err="1">
                <a:latin typeface="Simplified Arabic" pitchFamily="18" charset="-78"/>
                <a:cs typeface="Simplified Arabic" pitchFamily="18" charset="-78"/>
              </a:rPr>
              <a:t>الانواع</a:t>
            </a:r>
            <a:r>
              <a:rPr lang="ar-IQ" sz="3400" b="1" dirty="0">
                <a:latin typeface="Simplified Arabic" pitchFamily="18" charset="-78"/>
                <a:cs typeface="Simplified Arabic" pitchFamily="18" charset="-78"/>
              </a:rPr>
              <a:t> البريطانية </a:t>
            </a:r>
            <a:r>
              <a:rPr lang="ar-IQ" sz="3400" b="1" dirty="0" err="1">
                <a:latin typeface="Simplified Arabic" pitchFamily="18" charset="-78"/>
                <a:cs typeface="Simplified Arabic" pitchFamily="18" charset="-78"/>
              </a:rPr>
              <a:t>كالهامبشير</a:t>
            </a:r>
            <a:r>
              <a:rPr lang="en-US" sz="3400" b="1" dirty="0">
                <a:latin typeface="Simplified Arabic" pitchFamily="18" charset="-78"/>
                <a:cs typeface="Simplified Arabic" pitchFamily="18" charset="-78"/>
              </a:rPr>
              <a:t>Hampshire</a:t>
            </a:r>
            <a:r>
              <a:rPr lang="ar-IQ" sz="3400" b="1" dirty="0">
                <a:latin typeface="Simplified Arabic" pitchFamily="18" charset="-78"/>
                <a:cs typeface="Simplified Arabic" pitchFamily="18" charset="-78"/>
              </a:rPr>
              <a:t> تربى في مراعي مقفلة محدودة في المناطق الشمالية الباردة وقد تعودت </a:t>
            </a:r>
            <a:r>
              <a:rPr lang="ar-IQ" sz="3400" b="1" dirty="0" err="1">
                <a:latin typeface="Simplified Arabic" pitchFamily="18" charset="-78"/>
                <a:cs typeface="Simplified Arabic" pitchFamily="18" charset="-78"/>
              </a:rPr>
              <a:t>ان</a:t>
            </a:r>
            <a:r>
              <a:rPr lang="ar-IQ" sz="3400" b="1" dirty="0">
                <a:latin typeface="Simplified Arabic" pitchFamily="18" charset="-78"/>
                <a:cs typeface="Simplified Arabic" pitchFamily="18" charset="-78"/>
              </a:rPr>
              <a:t> تلد في موسم متوفر المراعي وذو جو معتدل وسلالات </a:t>
            </a:r>
            <a:r>
              <a:rPr lang="ar-IQ" sz="3400" b="1" dirty="0" err="1">
                <a:latin typeface="Simplified Arabic" pitchFamily="18" charset="-78"/>
                <a:cs typeface="Simplified Arabic" pitchFamily="18" charset="-78"/>
              </a:rPr>
              <a:t>الاغنام</a:t>
            </a:r>
            <a:r>
              <a:rPr lang="ar-IQ" sz="3400" b="1" dirty="0">
                <a:latin typeface="Simplified Arabic" pitchFamily="18" charset="-78"/>
                <a:cs typeface="Simplified Arabic" pitchFamily="18" charset="-78"/>
              </a:rPr>
              <a:t> ذات الذيل العريض المكتنز بالشحم تعيش في صحاري </a:t>
            </a:r>
            <a:r>
              <a:rPr lang="ar-IQ" sz="3400" b="1" dirty="0" err="1">
                <a:latin typeface="Simplified Arabic" pitchFamily="18" charset="-78"/>
                <a:cs typeface="Simplified Arabic" pitchFamily="18" charset="-78"/>
              </a:rPr>
              <a:t>اسيا</a:t>
            </a:r>
            <a:r>
              <a:rPr lang="ar-IQ" sz="3400" b="1" dirty="0">
                <a:latin typeface="Simplified Arabic" pitchFamily="18" charset="-78"/>
                <a:cs typeface="Simplified Arabic" pitchFamily="18" charset="-78"/>
              </a:rPr>
              <a:t> وتخزن المواد </a:t>
            </a:r>
            <a:r>
              <a:rPr lang="ar-IQ" sz="3400" b="1" dirty="0" err="1">
                <a:latin typeface="Simplified Arabic" pitchFamily="18" charset="-78"/>
                <a:cs typeface="Simplified Arabic" pitchFamily="18" charset="-78"/>
              </a:rPr>
              <a:t>الدهنية</a:t>
            </a:r>
            <a:r>
              <a:rPr lang="ar-IQ" sz="3400" b="1" dirty="0">
                <a:latin typeface="Simplified Arabic" pitchFamily="18" charset="-78"/>
                <a:cs typeface="Simplified Arabic" pitchFamily="18" charset="-78"/>
              </a:rPr>
              <a:t> في جسمها وتستعمله </a:t>
            </a:r>
            <a:r>
              <a:rPr lang="ar-IQ" sz="3400" b="1" dirty="0" err="1">
                <a:latin typeface="Simplified Arabic" pitchFamily="18" charset="-78"/>
                <a:cs typeface="Simplified Arabic" pitchFamily="18" charset="-78"/>
              </a:rPr>
              <a:t>اثناء</a:t>
            </a:r>
            <a:r>
              <a:rPr lang="ar-IQ" sz="3400" b="1" dirty="0">
                <a:latin typeface="Simplified Arabic" pitchFamily="18" charset="-78"/>
                <a:cs typeface="Simplified Arabic" pitchFamily="18" charset="-78"/>
              </a:rPr>
              <a:t> فقر المراعي وعدم وجود الغذاء الكافي .</a:t>
            </a:r>
            <a:r>
              <a:rPr lang="en-US" sz="3400" b="1" dirty="0">
                <a:latin typeface="Simplified Arabic" pitchFamily="18" charset="-78"/>
                <a:cs typeface="Simplified Arabic" pitchFamily="18" charset="-78"/>
              </a:rPr>
              <a:t/>
            </a:r>
            <a:br>
              <a:rPr lang="en-US" sz="3400" b="1" dirty="0">
                <a:latin typeface="Simplified Arabic" pitchFamily="18" charset="-78"/>
                <a:cs typeface="Simplified Arabic" pitchFamily="18" charset="-78"/>
              </a:rPr>
            </a:br>
            <a:endParaRPr lang="ar-IQ" sz="3400" b="1" dirty="0">
              <a:latin typeface="Simplified Arabic" pitchFamily="18" charset="-78"/>
              <a:cs typeface="Simplified Arabic"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9218" name="Picture 2" descr="C:\Users\دكتور جلال\Desktop\سلالات-الأغنام-10.jpg"/>
          <p:cNvPicPr>
            <a:picLocks noChangeAspect="1" noChangeArrowheads="1"/>
          </p:cNvPicPr>
          <p:nvPr/>
        </p:nvPicPr>
        <p:blipFill>
          <a:blip r:embed="rId2"/>
          <a:srcRect/>
          <a:stretch>
            <a:fillRect/>
          </a:stretch>
        </p:blipFill>
        <p:spPr bwMode="auto">
          <a:xfrm>
            <a:off x="0" y="0"/>
            <a:ext cx="4786314" cy="6858000"/>
          </a:xfrm>
          <a:prstGeom prst="rect">
            <a:avLst/>
          </a:prstGeom>
          <a:noFill/>
        </p:spPr>
      </p:pic>
      <p:pic>
        <p:nvPicPr>
          <p:cNvPr id="9219" name="Picture 3" descr="C:\Users\دكتور جلال\Desktop\سلالات-الأغنام-11.jpg"/>
          <p:cNvPicPr>
            <a:picLocks noChangeAspect="1" noChangeArrowheads="1"/>
          </p:cNvPicPr>
          <p:nvPr/>
        </p:nvPicPr>
        <p:blipFill>
          <a:blip r:embed="rId3"/>
          <a:srcRect/>
          <a:stretch>
            <a:fillRect/>
          </a:stretch>
        </p:blipFill>
        <p:spPr bwMode="auto">
          <a:xfrm>
            <a:off x="4786314" y="0"/>
            <a:ext cx="4357686" cy="6858000"/>
          </a:xfrm>
          <a:prstGeom prst="rect">
            <a:avLst/>
          </a:prstGeom>
          <a:noFill/>
        </p:spPr>
      </p:pic>
      <p:sp>
        <p:nvSpPr>
          <p:cNvPr id="5" name="مربع نص 4"/>
          <p:cNvSpPr txBox="1"/>
          <p:nvPr/>
        </p:nvSpPr>
        <p:spPr>
          <a:xfrm>
            <a:off x="7683147" y="6143644"/>
            <a:ext cx="1217001" cy="646331"/>
          </a:xfrm>
          <a:prstGeom prst="rect">
            <a:avLst/>
          </a:prstGeom>
          <a:noFill/>
        </p:spPr>
        <p:txBody>
          <a:bodyPr wrap="none" rtlCol="1">
            <a:spAutoFit/>
          </a:bodyPr>
          <a:lstStyle/>
          <a:p>
            <a:r>
              <a:rPr lang="ar-IQ" sz="3600" b="1" dirty="0" smtClean="0"/>
              <a:t>النجدي</a:t>
            </a:r>
            <a:endParaRPr lang="ar-IQ" sz="3600" b="1" dirty="0"/>
          </a:p>
        </p:txBody>
      </p:sp>
      <p:sp>
        <p:nvSpPr>
          <p:cNvPr id="6" name="مربع نص 5"/>
          <p:cNvSpPr txBox="1"/>
          <p:nvPr/>
        </p:nvSpPr>
        <p:spPr>
          <a:xfrm>
            <a:off x="214282" y="6072206"/>
            <a:ext cx="1154483" cy="584775"/>
          </a:xfrm>
          <a:prstGeom prst="rect">
            <a:avLst/>
          </a:prstGeom>
          <a:noFill/>
        </p:spPr>
        <p:txBody>
          <a:bodyPr wrap="none" rtlCol="1">
            <a:spAutoFit/>
          </a:bodyPr>
          <a:lstStyle/>
          <a:p>
            <a:r>
              <a:rPr lang="ar-IQ" sz="3200" b="1" dirty="0" smtClean="0"/>
              <a:t>فيروس</a:t>
            </a:r>
            <a:endParaRPr lang="ar-IQ"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b="1" dirty="0" err="1">
                <a:solidFill>
                  <a:schemeClr val="tx2">
                    <a:lumMod val="60000"/>
                    <a:lumOff val="40000"/>
                  </a:schemeClr>
                </a:solidFill>
              </a:rPr>
              <a:t>الاغنام</a:t>
            </a:r>
            <a:r>
              <a:rPr lang="ar-IQ" b="1" dirty="0">
                <a:solidFill>
                  <a:schemeClr val="tx2">
                    <a:lumMod val="60000"/>
                    <a:lumOff val="40000"/>
                  </a:schemeClr>
                </a:solidFill>
              </a:rPr>
              <a:t> العراقية</a:t>
            </a:r>
            <a:r>
              <a:rPr lang="ar-IQ" dirty="0">
                <a:solidFill>
                  <a:schemeClr val="tx2">
                    <a:lumMod val="60000"/>
                    <a:lumOff val="40000"/>
                  </a:schemeClr>
                </a:solidFill>
              </a:rPr>
              <a:t> : </a:t>
            </a:r>
            <a:r>
              <a:rPr lang="ar-IQ" dirty="0" smtClean="0"/>
              <a:t/>
            </a:r>
            <a:br>
              <a:rPr lang="ar-IQ" dirty="0" smtClean="0"/>
            </a:br>
            <a:r>
              <a:rPr lang="ar-IQ" dirty="0" smtClean="0"/>
              <a:t>تعود </a:t>
            </a:r>
            <a:r>
              <a:rPr lang="ar-IQ" dirty="0"/>
              <a:t>كل </a:t>
            </a:r>
            <a:r>
              <a:rPr lang="ar-IQ" dirty="0" err="1"/>
              <a:t>الاغنام</a:t>
            </a:r>
            <a:r>
              <a:rPr lang="ar-IQ" dirty="0"/>
              <a:t> العراقية </a:t>
            </a:r>
            <a:r>
              <a:rPr lang="ar-IQ" dirty="0" err="1"/>
              <a:t>الى</a:t>
            </a:r>
            <a:r>
              <a:rPr lang="ar-IQ" dirty="0"/>
              <a:t> </a:t>
            </a:r>
            <a:r>
              <a:rPr lang="ar-IQ" dirty="0" err="1"/>
              <a:t>اغنام</a:t>
            </a:r>
            <a:r>
              <a:rPr lang="ar-IQ" dirty="0"/>
              <a:t> صوف السجاد ذات الذيل العريض المكتنز ،تربى على المراعي .</a:t>
            </a:r>
            <a:r>
              <a:rPr lang="en-US" dirty="0"/>
              <a:t/>
            </a:r>
            <a:br>
              <a:rPr lang="en-US" dirty="0"/>
            </a:b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0243" name="Picture 3" descr="C:\Users\دكتور جلال\Desktop\سلالات-الأغنام-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مربع نص 3"/>
          <p:cNvSpPr txBox="1"/>
          <p:nvPr/>
        </p:nvSpPr>
        <p:spPr>
          <a:xfrm>
            <a:off x="1214414" y="5500702"/>
            <a:ext cx="1571636" cy="584775"/>
          </a:xfrm>
          <a:prstGeom prst="rect">
            <a:avLst/>
          </a:prstGeom>
          <a:noFill/>
        </p:spPr>
        <p:txBody>
          <a:bodyPr wrap="square" rtlCol="1">
            <a:spAutoFit/>
          </a:bodyPr>
          <a:lstStyle/>
          <a:p>
            <a:r>
              <a:rPr lang="ar-IQ" sz="3200" b="1" dirty="0" err="1" smtClean="0"/>
              <a:t>العواسي</a:t>
            </a:r>
            <a:endParaRPr lang="ar-IQ"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1266" name="Picture 2" descr="C:\Users\دكتور جلال\Desktop\7946.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مربع نص 4"/>
          <p:cNvSpPr txBox="1"/>
          <p:nvPr/>
        </p:nvSpPr>
        <p:spPr>
          <a:xfrm>
            <a:off x="1142976" y="6000768"/>
            <a:ext cx="1428760" cy="646331"/>
          </a:xfrm>
          <a:prstGeom prst="rect">
            <a:avLst/>
          </a:prstGeom>
          <a:noFill/>
        </p:spPr>
        <p:txBody>
          <a:bodyPr wrap="square" rtlCol="1">
            <a:spAutoFit/>
          </a:bodyPr>
          <a:lstStyle/>
          <a:p>
            <a:r>
              <a:rPr lang="ar-IQ" sz="3600" b="1" dirty="0" smtClean="0"/>
              <a:t>العرابي</a:t>
            </a:r>
            <a:endParaRPr lang="ar-IQ" sz="3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2290" name="Picture 2" descr="C:\Users\دكتور جلال\Desktop\c52e3cb8c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3314" name="Picture 2" descr="C:\Users\دكتور جلال\Desktop\uaeaghnam-767180f3b4.jpg"/>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4" name="مربع نص 3"/>
          <p:cNvSpPr txBox="1"/>
          <p:nvPr/>
        </p:nvSpPr>
        <p:spPr>
          <a:xfrm>
            <a:off x="3571868" y="5786454"/>
            <a:ext cx="2714644" cy="1323439"/>
          </a:xfrm>
          <a:prstGeom prst="rect">
            <a:avLst/>
          </a:prstGeom>
          <a:solidFill>
            <a:schemeClr val="accent2"/>
          </a:solidFill>
        </p:spPr>
        <p:txBody>
          <a:bodyPr wrap="square" rtlCol="1">
            <a:spAutoFit/>
          </a:bodyPr>
          <a:lstStyle/>
          <a:p>
            <a:r>
              <a:rPr lang="ar-IQ" sz="8000" b="1" dirty="0" err="1" smtClean="0"/>
              <a:t>النعيمي</a:t>
            </a:r>
            <a:endParaRPr lang="ar-IQ" sz="8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3600" b="1" dirty="0" smtClean="0"/>
              <a:t/>
            </a:r>
            <a:br>
              <a:rPr lang="ar-IQ" sz="3600" b="1" dirty="0" smtClean="0"/>
            </a:br>
            <a:r>
              <a:rPr lang="ar-IQ" sz="4000" b="1" dirty="0" smtClean="0">
                <a:solidFill>
                  <a:srgbClr val="FF0000"/>
                </a:solidFill>
              </a:rPr>
              <a:t>- أغنام </a:t>
            </a:r>
            <a:r>
              <a:rPr lang="ar-IQ" sz="4000" b="1" dirty="0">
                <a:solidFill>
                  <a:srgbClr val="FF0000"/>
                </a:solidFill>
              </a:rPr>
              <a:t>اللحم</a:t>
            </a:r>
            <a:r>
              <a:rPr lang="en-US" sz="2400" dirty="0"/>
              <a:t/>
            </a:r>
            <a:br>
              <a:rPr lang="en-US" sz="2400" dirty="0"/>
            </a:br>
            <a:r>
              <a:rPr lang="ar-IQ" sz="2400" dirty="0"/>
              <a:t>تعد بريطانيا بلد المنشأ لسلالات أغنام اللحم ، حتى إنها تمتلك قرابة /50/ سلالة أغنام منتجة للحم بشكل رئيسي، وقد استخدمت السلالات الانكليزية في كثير من دول العالم لتحسين صفة اللحم في أغنامها المحلية بالخلط الوراثي.</a:t>
            </a:r>
            <a:r>
              <a:rPr lang="en-US" sz="2400" dirty="0"/>
              <a:t/>
            </a:r>
            <a:br>
              <a:rPr lang="en-US" sz="2400" dirty="0"/>
            </a:br>
            <a:r>
              <a:rPr lang="ar-IQ" sz="2400" dirty="0"/>
              <a:t>تمتلك غالبية سلالات اللحم بعض الصفات المشتركة، أهمها:</a:t>
            </a:r>
            <a:r>
              <a:rPr lang="en-US" sz="2400" dirty="0"/>
              <a:t/>
            </a:r>
            <a:br>
              <a:rPr lang="en-US" sz="2400" dirty="0"/>
            </a:br>
            <a:r>
              <a:rPr lang="ar-IQ" sz="2400" dirty="0"/>
              <a:t>1. النضج الجنسي المبكر ( 6 – 8 أشهر).</a:t>
            </a:r>
            <a:r>
              <a:rPr lang="en-US" sz="2400" dirty="0"/>
              <a:t/>
            </a:r>
            <a:br>
              <a:rPr lang="en-US" sz="2400" dirty="0"/>
            </a:br>
            <a:r>
              <a:rPr lang="ar-IQ" sz="2400" dirty="0"/>
              <a:t>2. جودة تحويل العلف إلى لحم، أي انخفاض قيمة معامل تحويل العلف إلى لحم.</a:t>
            </a:r>
            <a:r>
              <a:rPr lang="en-US" sz="2400" dirty="0"/>
              <a:t/>
            </a:r>
            <a:br>
              <a:rPr lang="en-US" sz="2400" dirty="0"/>
            </a:br>
            <a:r>
              <a:rPr lang="ar-IQ" sz="2400" dirty="0"/>
              <a:t>3.  كبر الحجم، الذي يترافق مع عمق جيد للصدر، وتشكل جيد للعضلات في منطقة الظهر والأفخاذ.</a:t>
            </a:r>
            <a:r>
              <a:rPr lang="en-US" sz="2400" dirty="0"/>
              <a:t/>
            </a:r>
            <a:br>
              <a:rPr lang="en-US" sz="2400" dirty="0"/>
            </a:br>
            <a:r>
              <a:rPr lang="ar-IQ" sz="2400" dirty="0"/>
              <a:t>4.  قابلة ترسيب ضعيفة للدهن.</a:t>
            </a:r>
            <a:r>
              <a:rPr lang="en-US" sz="2400" dirty="0"/>
              <a:t/>
            </a:r>
            <a:br>
              <a:rPr lang="en-US" sz="2400" dirty="0"/>
            </a:br>
            <a:r>
              <a:rPr lang="ar-IQ" sz="2400" dirty="0"/>
              <a:t>5. إمكانية إحداث قوة الهجين عند الخلط مع عروق أخرى، بخاصة الخصبة منها.</a:t>
            </a:r>
            <a:r>
              <a:rPr lang="en-US" sz="2400" dirty="0"/>
              <a:t/>
            </a:r>
            <a:br>
              <a:rPr lang="en-US" sz="2400" dirty="0"/>
            </a:br>
            <a:r>
              <a:rPr lang="ar-IQ" sz="2400" dirty="0"/>
              <a:t>6.  إمكانية تحقيق زيادة </a:t>
            </a:r>
            <a:r>
              <a:rPr lang="ar-IQ" sz="2400" dirty="0" err="1"/>
              <a:t>وزنية</a:t>
            </a:r>
            <a:r>
              <a:rPr lang="ar-IQ" sz="2400" dirty="0"/>
              <a:t> يومية خلال فترة التسمين تصل إلى 350-400 غرام عند الحملان الذكور </a:t>
            </a:r>
            <a:r>
              <a:rPr lang="ar-IQ" sz="2400" dirty="0" err="1"/>
              <a:t>و</a:t>
            </a:r>
            <a:r>
              <a:rPr lang="ar-IQ" sz="2400" dirty="0"/>
              <a:t> 250-300 غرام عند الحملان الإناث .</a:t>
            </a:r>
            <a:r>
              <a:rPr lang="en-US" sz="2400" dirty="0"/>
              <a:t/>
            </a:r>
            <a:br>
              <a:rPr lang="en-US" sz="2400" dirty="0"/>
            </a:br>
            <a:r>
              <a:rPr lang="ar-IQ" sz="2400" dirty="0"/>
              <a:t>7. يصل الوزن الحي للذكور بعمر سنة إلى /90/ </a:t>
            </a:r>
            <a:r>
              <a:rPr lang="ar-IQ" sz="2400" dirty="0" err="1"/>
              <a:t>كغ</a:t>
            </a:r>
            <a:r>
              <a:rPr lang="ar-IQ" sz="2400" dirty="0"/>
              <a:t>، وللإناث إلى /60/ </a:t>
            </a:r>
            <a:r>
              <a:rPr lang="ar-IQ" sz="2400" dirty="0" err="1"/>
              <a:t>كغ</a:t>
            </a:r>
            <a:r>
              <a:rPr lang="ar-IQ" sz="2400" dirty="0"/>
              <a:t>.</a:t>
            </a:r>
            <a:r>
              <a:rPr lang="en-US" sz="2400" dirty="0"/>
              <a:t/>
            </a:r>
            <a:br>
              <a:rPr lang="en-US" sz="2400" dirty="0"/>
            </a:br>
            <a:r>
              <a:rPr lang="ar-IQ" sz="2400" dirty="0"/>
              <a:t>ويلاحظ أن عدداً كبيراً من عروق هذا النموذج تمتلك صفة الرأس الأسود، حيث يتراوح لون الرأس بين الأسود </a:t>
            </a:r>
            <a:r>
              <a:rPr lang="ar-IQ" sz="2400" dirty="0" err="1"/>
              <a:t>العاتم</a:t>
            </a:r>
            <a:r>
              <a:rPr lang="ar-IQ" sz="2400" dirty="0"/>
              <a:t> والبني </a:t>
            </a:r>
            <a:r>
              <a:rPr lang="ar-IQ" sz="2400" dirty="0" err="1"/>
              <a:t>العاتم</a:t>
            </a:r>
            <a:r>
              <a:rPr lang="ar-IQ" sz="2400" dirty="0"/>
              <a:t>، إضافة إلى وجود اللون </a:t>
            </a:r>
            <a:r>
              <a:rPr lang="ar-IQ" sz="2400" dirty="0" err="1"/>
              <a:t>العاتم</a:t>
            </a:r>
            <a:r>
              <a:rPr lang="ar-IQ" sz="2400" dirty="0"/>
              <a:t> على الأطراف أيضاً، لكن الغطاء الصوفي لباقي أجزاء الجسم يكون فاتحاً.</a:t>
            </a:r>
            <a:r>
              <a:rPr lang="en-US" sz="2400" dirty="0"/>
              <a:t/>
            </a:r>
            <a:br>
              <a:rPr lang="en-US" sz="2400" dirty="0"/>
            </a:br>
            <a:r>
              <a:rPr lang="ar-IQ" sz="2400" dirty="0"/>
              <a:t> </a:t>
            </a:r>
            <a:r>
              <a:rPr lang="en-US" sz="2400" dirty="0"/>
              <a:t/>
            </a:r>
            <a:br>
              <a:rPr lang="en-US" sz="2400" dirty="0"/>
            </a:br>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2400" dirty="0"/>
              <a:t>ويمكن تقسيم نموذج عروق أغنام اللحم إلى ثلاث مجموعات، كما يلي:</a:t>
            </a:r>
            <a:r>
              <a:rPr lang="en-US" sz="2400" dirty="0"/>
              <a:t/>
            </a:r>
            <a:br>
              <a:rPr lang="en-US" sz="2400" dirty="0"/>
            </a:br>
            <a:r>
              <a:rPr lang="ar-IQ" sz="2800" b="1" dirty="0">
                <a:solidFill>
                  <a:srgbClr val="FF0000"/>
                </a:solidFill>
              </a:rPr>
              <a:t>أ – مجموعة أغنام اللحم الانكليزية قصيرة الصوف:</a:t>
            </a:r>
            <a:r>
              <a:rPr lang="en-US" sz="2400" dirty="0"/>
              <a:t/>
            </a:r>
            <a:br>
              <a:rPr lang="en-US" sz="2400" dirty="0"/>
            </a:br>
            <a:r>
              <a:rPr lang="ar-IQ" sz="2400" dirty="0"/>
              <a:t>يمتلك أغلبها صفة اللون الأسود في الرأس والأطراف، إضافة إلى صفة انعدام القرون، ويكون غطاؤها الصوفي قصيراً وخشناً، ومن أهم سلالات هذه المجموعة:</a:t>
            </a:r>
            <a:r>
              <a:rPr lang="en-US" sz="2400" dirty="0"/>
              <a:t/>
            </a:r>
            <a:br>
              <a:rPr lang="en-US" sz="2400" dirty="0"/>
            </a:br>
            <a:r>
              <a:rPr lang="ar-IQ" sz="2400" b="1" dirty="0">
                <a:solidFill>
                  <a:schemeClr val="accent1"/>
                </a:solidFill>
              </a:rPr>
              <a:t>1ـ سلالة </a:t>
            </a:r>
            <a:r>
              <a:rPr lang="ar-IQ" sz="2400" b="1" dirty="0" err="1">
                <a:solidFill>
                  <a:schemeClr val="accent1"/>
                </a:solidFill>
              </a:rPr>
              <a:t>السوفولك</a:t>
            </a:r>
            <a:r>
              <a:rPr lang="ar-IQ" sz="2400" b="1" dirty="0">
                <a:solidFill>
                  <a:schemeClr val="accent1"/>
                </a:solidFill>
              </a:rPr>
              <a:t>   </a:t>
            </a:r>
            <a:r>
              <a:rPr lang="en-US" sz="2400" b="1" dirty="0">
                <a:solidFill>
                  <a:schemeClr val="accent1"/>
                </a:solidFill>
              </a:rPr>
              <a:t>Suffolk</a:t>
            </a:r>
            <a:r>
              <a:rPr lang="en-US" sz="2400" dirty="0"/>
              <a:t/>
            </a:r>
            <a:br>
              <a:rPr lang="en-US" sz="2400" dirty="0"/>
            </a:br>
            <a:r>
              <a:rPr lang="ar-IQ" sz="2400" dirty="0"/>
              <a:t>تعد هذه السلالة من أشهر سلالات اللحم في العالم وتم استخدامها في كثيرة من البلدان لتحسين صفة </a:t>
            </a:r>
            <a:r>
              <a:rPr lang="ar-IQ" sz="2400" dirty="0" err="1"/>
              <a:t>انتاج</a:t>
            </a:r>
            <a:r>
              <a:rPr lang="ar-IQ" sz="2400" dirty="0"/>
              <a:t> اللحم في العروق المحلية. تتميز هذه السلالة، إضافة للمواصفات العامة لسلالات اللحم، بأنها جيدة للاستخدام كآباء عند الرغبة في إحداث قوة الهجين من اجل التسمين.</a:t>
            </a:r>
            <a:r>
              <a:rPr lang="en-US" sz="2400" dirty="0"/>
              <a:t/>
            </a:r>
            <a:br>
              <a:rPr lang="en-US" sz="2400" dirty="0"/>
            </a:br>
            <a:r>
              <a:rPr lang="ar-IQ" sz="2400" dirty="0"/>
              <a:t>نشأت السلالة في شمال شرق انكلترا، لون صوف جسمها أبيض بينما الوجه ونهايات الأطراف ذات لون بني وحتى أسود. يبلغ متوسط قطر الألياف الصوفية 54-58 </a:t>
            </a:r>
            <a:r>
              <a:rPr lang="ar-IQ" sz="2400" dirty="0" err="1"/>
              <a:t>ميكرون</a:t>
            </a:r>
            <a:r>
              <a:rPr lang="ar-IQ" sz="2400" dirty="0"/>
              <a:t>، ومتوسط طول الخصلة 7-9 سم، وبما أن مظهر الغطاء الصوفي الخارجي على مستوى واحد من الطول فهو يشابه الغطاء الصوفي لأغنام الصوف الناعم، وزن الجزء من الكباش 4-5 كغم ومن النعاج 3-4 كغم، تظهر المواصفات الدالة على </a:t>
            </a:r>
            <a:r>
              <a:rPr lang="ar-IQ" sz="2400" dirty="0" err="1"/>
              <a:t>الانتاجية</a:t>
            </a:r>
            <a:r>
              <a:rPr lang="ar-IQ" sz="2400" dirty="0"/>
              <a:t> العالية من اللحم من خلال وزن الكباش الذي يصل إلى 90-110 كغم، ووزن النعاج الذي يصل إلى 65-80 كغم مما يشير إلى أنها أغنام سريعة النضج.</a:t>
            </a:r>
            <a:r>
              <a:rPr lang="en-US" sz="2400" dirty="0"/>
              <a:t/>
            </a:r>
            <a:br>
              <a:rPr lang="en-US" sz="2400" dirty="0"/>
            </a:br>
            <a:r>
              <a:rPr lang="ar-IQ" sz="2400" dirty="0"/>
              <a:t>اللحم الناتج عن حملان التسمين له طعم جيد وذو نوعية جيدة لذلك تستخدم كباش هذه السلالة في عمليات التهجين مع أمهات عروق لحم أو صوف من العروق الانكليزية، خصوصاً في المزارع ذات المراعي الجيدة.</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026" name="Picture 2" descr="C:\Users\دكتور جلال\Desktop\slide_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r"/>
            <a:r>
              <a:rPr lang="ar-IQ" dirty="0">
                <a:solidFill>
                  <a:schemeClr val="accent6"/>
                </a:solidFill>
              </a:rPr>
              <a:t>2</a:t>
            </a:r>
            <a:r>
              <a:rPr lang="ar-IQ" b="1" dirty="0">
                <a:solidFill>
                  <a:schemeClr val="accent6"/>
                </a:solidFill>
              </a:rPr>
              <a:t>- سلالة أكسفورد </a:t>
            </a:r>
            <a:r>
              <a:rPr lang="ar-IQ" b="1" dirty="0" err="1">
                <a:solidFill>
                  <a:schemeClr val="accent6"/>
                </a:solidFill>
              </a:rPr>
              <a:t>دوان</a:t>
            </a:r>
            <a:r>
              <a:rPr lang="ar-IQ" b="1" dirty="0">
                <a:solidFill>
                  <a:schemeClr val="accent6"/>
                </a:solidFill>
              </a:rPr>
              <a:t> </a:t>
            </a:r>
            <a:r>
              <a:rPr lang="en-US" b="1" dirty="0">
                <a:solidFill>
                  <a:schemeClr val="accent6"/>
                </a:solidFill>
              </a:rPr>
              <a:t>Oxford Down</a:t>
            </a:r>
            <a:r>
              <a:rPr lang="en-US" dirty="0"/>
              <a:t/>
            </a:r>
            <a:br>
              <a:rPr lang="en-US" dirty="0"/>
            </a:br>
            <a:r>
              <a:rPr lang="ar-IQ" dirty="0"/>
              <a:t>تعد هذه السلالة من الأغنام ضخمة الحجم ضمن مجموعة أغنام الصوف نصف الناعم قصيرة الصوف. تزن الكباش 125-140كغم، الجسم طويل وعريض، والأطراف نامية ومتطورة بشكل جيد، وهي سريعة النضج. الصوف أبيض طول خصلته 8-15 سم، </a:t>
            </a:r>
            <a:r>
              <a:rPr lang="ar-IQ" dirty="0" err="1"/>
              <a:t>وثخانة</a:t>
            </a:r>
            <a:r>
              <a:rPr lang="ar-IQ" dirty="0"/>
              <a:t> الألياف 50-56.(نوعية).</a:t>
            </a:r>
            <a:r>
              <a:rPr lang="en-US" dirty="0"/>
              <a:t/>
            </a:r>
            <a:br>
              <a:rPr lang="en-US" dirty="0"/>
            </a:br>
            <a:r>
              <a:rPr lang="ar-IQ" dirty="0"/>
              <a:t>وتستخدم أغنام هذه السلالة في أغلب بلدان العالم لتحسين السلالات المحلية. وتستخدم كباش هذه السلالة في روسيا من أجل </a:t>
            </a:r>
            <a:r>
              <a:rPr lang="ar-IQ" dirty="0" err="1"/>
              <a:t>انتاج</a:t>
            </a:r>
            <a:r>
              <a:rPr lang="ar-IQ" dirty="0"/>
              <a:t> عرق أغنام </a:t>
            </a:r>
            <a:r>
              <a:rPr lang="ar-IQ" dirty="0" err="1"/>
              <a:t>اللاتيفسكي</a:t>
            </a:r>
            <a:r>
              <a:rPr lang="ar-IQ" dirty="0"/>
              <a:t> ذات الوجه الغامق.</a:t>
            </a:r>
            <a:r>
              <a:rPr lang="en-US" dirty="0"/>
              <a:t/>
            </a:r>
            <a:br>
              <a:rPr lang="en-US" dirty="0"/>
            </a:b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3600" b="1" dirty="0">
                <a:solidFill>
                  <a:srgbClr val="0070C0"/>
                </a:solidFill>
              </a:rPr>
              <a:t>تصنيف </a:t>
            </a:r>
            <a:r>
              <a:rPr lang="ar-IQ" sz="3600" b="1" dirty="0" err="1">
                <a:solidFill>
                  <a:srgbClr val="0070C0"/>
                </a:solidFill>
              </a:rPr>
              <a:t>انواع</a:t>
            </a:r>
            <a:r>
              <a:rPr lang="ar-IQ" sz="3600" b="1" dirty="0">
                <a:solidFill>
                  <a:srgbClr val="0070C0"/>
                </a:solidFill>
              </a:rPr>
              <a:t> وسلالات </a:t>
            </a:r>
            <a:r>
              <a:rPr lang="ar-IQ" sz="3600" b="1" dirty="0" err="1">
                <a:solidFill>
                  <a:srgbClr val="0070C0"/>
                </a:solidFill>
              </a:rPr>
              <a:t>الاغنام</a:t>
            </a:r>
            <a:r>
              <a:rPr lang="ar-IQ" sz="3600" b="1" dirty="0">
                <a:solidFill>
                  <a:srgbClr val="0070C0"/>
                </a:solidFill>
              </a:rPr>
              <a:t> :</a:t>
            </a:r>
            <a:r>
              <a:rPr lang="en-US" sz="3200" dirty="0"/>
              <a:t/>
            </a:r>
            <a:br>
              <a:rPr lang="en-US" sz="3200" dirty="0"/>
            </a:br>
            <a:r>
              <a:rPr lang="ar-IQ" sz="3200" dirty="0"/>
              <a:t>تصنف </a:t>
            </a:r>
            <a:r>
              <a:rPr lang="ar-IQ" sz="3200" dirty="0" err="1"/>
              <a:t>الاغنام</a:t>
            </a:r>
            <a:r>
              <a:rPr lang="ar-IQ" sz="3200" dirty="0"/>
              <a:t> حسب المنشأ والاستعمال وخاصة بالنسبة </a:t>
            </a:r>
            <a:r>
              <a:rPr lang="ar-IQ" sz="3200" dirty="0" err="1"/>
              <a:t>الى</a:t>
            </a:r>
            <a:r>
              <a:rPr lang="ar-IQ" sz="3200" dirty="0"/>
              <a:t> نعومة وطول </a:t>
            </a:r>
            <a:r>
              <a:rPr lang="ar-IQ" sz="3200" dirty="0" err="1"/>
              <a:t>الالياف</a:t>
            </a:r>
            <a:r>
              <a:rPr lang="ar-IQ" sz="3200" dirty="0"/>
              <a:t> الصوفية فأغنام الصوف الناعم </a:t>
            </a:r>
            <a:r>
              <a:rPr lang="ar-IQ" sz="3200" dirty="0" err="1"/>
              <a:t>كالرامبوليةوالمرينو</a:t>
            </a:r>
            <a:r>
              <a:rPr lang="ar-IQ" sz="3200" dirty="0"/>
              <a:t> تنتج صوفاً يمكن استعماله  في معامل </a:t>
            </a:r>
            <a:r>
              <a:rPr lang="ar-IQ" sz="3200" dirty="0" err="1"/>
              <a:t>الانسجة</a:t>
            </a:r>
            <a:r>
              <a:rPr lang="ar-IQ" sz="3200" dirty="0"/>
              <a:t> الصوفية الناعمة وتتصف هذه </a:t>
            </a:r>
            <a:r>
              <a:rPr lang="ar-IQ" sz="3200" dirty="0" err="1"/>
              <a:t>الاغنام</a:t>
            </a:r>
            <a:r>
              <a:rPr lang="ar-IQ" sz="3200" dirty="0"/>
              <a:t> </a:t>
            </a:r>
            <a:r>
              <a:rPr lang="ar-IQ" sz="3200" dirty="0" err="1"/>
              <a:t>بانها</a:t>
            </a:r>
            <a:r>
              <a:rPr lang="ar-IQ" sz="3200" dirty="0"/>
              <a:t> ثقيلة وكثيفة </a:t>
            </a:r>
            <a:r>
              <a:rPr lang="ar-IQ" sz="3200" dirty="0" err="1"/>
              <a:t>الجزات</a:t>
            </a:r>
            <a:r>
              <a:rPr lang="ar-IQ" sz="3200" dirty="0"/>
              <a:t> ويتراوح طول الخصلة الصوفية فيها من ( 5 – 10 ) سم .</a:t>
            </a:r>
            <a:r>
              <a:rPr lang="en-US" sz="3200" dirty="0"/>
              <a:t/>
            </a:r>
            <a:br>
              <a:rPr lang="en-US" sz="3200" dirty="0"/>
            </a:br>
            <a:r>
              <a:rPr lang="ar-IQ" sz="3200" dirty="0" err="1"/>
              <a:t>اما</a:t>
            </a:r>
            <a:r>
              <a:rPr lang="ar-IQ" sz="3200" dirty="0"/>
              <a:t> </a:t>
            </a:r>
            <a:r>
              <a:rPr lang="ar-IQ" sz="3200" dirty="0" err="1"/>
              <a:t>انواع</a:t>
            </a:r>
            <a:r>
              <a:rPr lang="ar-IQ" sz="3200" dirty="0"/>
              <a:t> اللحم كأغنام </a:t>
            </a:r>
            <a:r>
              <a:rPr lang="ar-IQ" sz="3200" dirty="0" err="1"/>
              <a:t>السنولك</a:t>
            </a:r>
            <a:r>
              <a:rPr lang="ar-IQ" sz="3200" dirty="0"/>
              <a:t> ، </a:t>
            </a:r>
            <a:r>
              <a:rPr lang="ar-IQ" sz="3200" dirty="0" err="1" smtClean="0"/>
              <a:t>الهامبشيروالسوث</a:t>
            </a:r>
            <a:r>
              <a:rPr lang="ar-IQ" sz="3200" dirty="0" smtClean="0"/>
              <a:t> </a:t>
            </a:r>
            <a:r>
              <a:rPr lang="ar-IQ" sz="3200" dirty="0" err="1"/>
              <a:t>داون</a:t>
            </a:r>
            <a:r>
              <a:rPr lang="ar-IQ" sz="3200" dirty="0"/>
              <a:t> تنتج صوفاً متوسط النعومة والطول ونوعاً ما </a:t>
            </a:r>
            <a:r>
              <a:rPr lang="ar-IQ" sz="3200" dirty="0" err="1"/>
              <a:t>جزة</a:t>
            </a:r>
            <a:r>
              <a:rPr lang="ar-IQ" sz="3200" dirty="0"/>
              <a:t> مقبولة الوزن .</a:t>
            </a:r>
            <a:r>
              <a:rPr lang="en-US" sz="3200" dirty="0"/>
              <a:t/>
            </a:r>
            <a:br>
              <a:rPr lang="en-US" sz="3200" dirty="0"/>
            </a:br>
            <a:r>
              <a:rPr lang="ar-IQ" sz="3200" dirty="0"/>
              <a:t>وتصنف </a:t>
            </a:r>
            <a:r>
              <a:rPr lang="ar-IQ" sz="3200" dirty="0" err="1"/>
              <a:t>الاغنام</a:t>
            </a:r>
            <a:r>
              <a:rPr lang="ar-IQ" sz="3200" dirty="0"/>
              <a:t> حسب عادة حسب نوع الصوف الذي تنتجه </a:t>
            </a:r>
            <a:r>
              <a:rPr lang="ar-IQ" sz="3200" dirty="0" err="1"/>
              <a:t>او</a:t>
            </a:r>
            <a:r>
              <a:rPr lang="ar-IQ" sz="3200" dirty="0"/>
              <a:t> اللحم </a:t>
            </a:r>
            <a:r>
              <a:rPr lang="ar-IQ" sz="3200" dirty="0" err="1"/>
              <a:t>او</a:t>
            </a:r>
            <a:r>
              <a:rPr lang="ar-IQ" sz="3200" dirty="0"/>
              <a:t> بعض الاستعمالات </a:t>
            </a:r>
            <a:r>
              <a:rPr lang="ar-IQ" sz="3200" dirty="0" err="1"/>
              <a:t>الاخرى</a:t>
            </a:r>
            <a:r>
              <a:rPr lang="ar-IQ" sz="3200" dirty="0"/>
              <a:t> ولكن الكثير من </a:t>
            </a:r>
            <a:r>
              <a:rPr lang="ar-IQ" sz="3200" dirty="0" err="1"/>
              <a:t>الاغنام</a:t>
            </a:r>
            <a:r>
              <a:rPr lang="ar-IQ" sz="3200" dirty="0"/>
              <a:t> تربى لأكثر من نوع واحد من </a:t>
            </a:r>
            <a:r>
              <a:rPr lang="ar-IQ" sz="3200" dirty="0" err="1"/>
              <a:t>الانتاج</a:t>
            </a:r>
            <a:r>
              <a:rPr lang="ar-IQ" sz="3200" dirty="0"/>
              <a:t> ومعظمها ثنائية الغرض كإنتاج الصوف واللحم وان هناك </a:t>
            </a:r>
            <a:r>
              <a:rPr lang="ar-IQ" sz="3200" dirty="0" err="1"/>
              <a:t>اغنام</a:t>
            </a:r>
            <a:r>
              <a:rPr lang="ar-IQ" sz="3200" dirty="0"/>
              <a:t> ثلاثية الغرض </a:t>
            </a:r>
            <a:r>
              <a:rPr lang="ar-IQ" sz="3200" dirty="0" smtClean="0"/>
              <a:t>كالأغنام </a:t>
            </a:r>
            <a:r>
              <a:rPr lang="ar-IQ" sz="3200" dirty="0" err="1" smtClean="0"/>
              <a:t>العواسية</a:t>
            </a:r>
            <a:r>
              <a:rPr lang="ar-IQ" sz="3200" dirty="0" smtClean="0"/>
              <a:t> </a:t>
            </a:r>
            <a:r>
              <a:rPr lang="ar-IQ" sz="3200" dirty="0"/>
              <a:t>المتخصصة في </a:t>
            </a:r>
            <a:r>
              <a:rPr lang="ar-IQ" sz="3200" dirty="0" err="1"/>
              <a:t>انتاج</a:t>
            </a:r>
            <a:r>
              <a:rPr lang="ar-IQ" sz="3200" dirty="0"/>
              <a:t> اللحم والصوف والحليب وهناك </a:t>
            </a:r>
            <a:r>
              <a:rPr lang="ar-IQ" sz="3200" dirty="0" err="1"/>
              <a:t>اغنام</a:t>
            </a:r>
            <a:r>
              <a:rPr lang="ar-IQ" sz="3200" dirty="0"/>
              <a:t> </a:t>
            </a:r>
            <a:r>
              <a:rPr lang="ar-IQ" sz="3200" dirty="0" err="1"/>
              <a:t>الكراكول</a:t>
            </a:r>
            <a:r>
              <a:rPr lang="ar-IQ" sz="3200" dirty="0"/>
              <a:t> الخاصة بإنتاج الفراء ذات </a:t>
            </a:r>
            <a:r>
              <a:rPr lang="ar-IQ" sz="3200" dirty="0" err="1"/>
              <a:t>الاهمية</a:t>
            </a:r>
            <a:r>
              <a:rPr lang="ar-IQ" sz="3200" dirty="0"/>
              <a:t> الخاصة وتربى في روسيا.</a:t>
            </a:r>
            <a:r>
              <a:rPr lang="en-US" sz="3200" dirty="0"/>
              <a:t/>
            </a:r>
            <a:br>
              <a:rPr lang="en-US" sz="3200" dirty="0"/>
            </a:br>
            <a:endParaRPr lang="ar-IQ"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2050" name="Picture 2" descr="C:\Users\دكتور جلال\Desktop\_184.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2400" b="1" dirty="0">
                <a:solidFill>
                  <a:schemeClr val="accent1"/>
                </a:solidFill>
              </a:rPr>
              <a:t> </a:t>
            </a:r>
            <a:r>
              <a:rPr lang="ar-IQ" sz="2400" b="1" dirty="0" smtClean="0">
                <a:solidFill>
                  <a:schemeClr val="accent1"/>
                </a:solidFill>
              </a:rPr>
              <a:t/>
            </a:r>
            <a:br>
              <a:rPr lang="ar-IQ" sz="2400" b="1" dirty="0" smtClean="0">
                <a:solidFill>
                  <a:schemeClr val="accent1"/>
                </a:solidFill>
              </a:rPr>
            </a:br>
            <a:r>
              <a:rPr lang="ar-IQ" sz="2600" b="1" dirty="0" smtClean="0">
                <a:solidFill>
                  <a:schemeClr val="accent1"/>
                </a:solidFill>
              </a:rPr>
              <a:t>ب </a:t>
            </a:r>
            <a:r>
              <a:rPr lang="ar-IQ" sz="2600" b="1" dirty="0">
                <a:solidFill>
                  <a:schemeClr val="accent1"/>
                </a:solidFill>
              </a:rPr>
              <a:t>– مجموعة أغنام اللحم الانكليزية طويلة الصوف:</a:t>
            </a:r>
            <a:r>
              <a:rPr lang="en-US" sz="2600" dirty="0"/>
              <a:t/>
            </a:r>
            <a:br>
              <a:rPr lang="en-US" sz="2600" dirty="0"/>
            </a:br>
            <a:r>
              <a:rPr lang="ar-IQ" sz="2600" dirty="0"/>
              <a:t>يكون صوف سلالات هذه المجموعة متوسط النعومة إلى خشن، ويتراوح طول الخصلة بين 15 </a:t>
            </a:r>
            <a:r>
              <a:rPr lang="ar-IQ" sz="2600" dirty="0" err="1"/>
              <a:t>و</a:t>
            </a:r>
            <a:r>
              <a:rPr lang="ar-IQ" sz="2600" dirty="0"/>
              <a:t> 40 سم، ومن أهم سلالاتها:</a:t>
            </a:r>
            <a:r>
              <a:rPr lang="en-US" sz="2600" dirty="0"/>
              <a:t/>
            </a:r>
            <a:br>
              <a:rPr lang="en-US" sz="2600" dirty="0"/>
            </a:br>
            <a:r>
              <a:rPr lang="ar-IQ" sz="2600" dirty="0" smtClean="0">
                <a:solidFill>
                  <a:schemeClr val="accent4"/>
                </a:solidFill>
              </a:rPr>
              <a:t>1</a:t>
            </a:r>
            <a:r>
              <a:rPr lang="ar-IQ" sz="2600" b="1" dirty="0" smtClean="0">
                <a:solidFill>
                  <a:schemeClr val="accent4"/>
                </a:solidFill>
              </a:rPr>
              <a:t> - </a:t>
            </a:r>
            <a:r>
              <a:rPr lang="ar-IQ" sz="2600" b="1" dirty="0">
                <a:solidFill>
                  <a:schemeClr val="accent4"/>
                </a:solidFill>
              </a:rPr>
              <a:t>سلالة لينكولن</a:t>
            </a:r>
            <a:r>
              <a:rPr lang="en-US" sz="2600" dirty="0"/>
              <a:t/>
            </a:r>
            <a:br>
              <a:rPr lang="en-US" sz="2600" dirty="0"/>
            </a:br>
            <a:r>
              <a:rPr lang="ar-IQ" sz="2600" dirty="0"/>
              <a:t>وهي من اكبر وأضخم السلالات في العالم. ويتضح من خلال بنية جسمها أنها من أغنام اللحم الجيدة. الجسم فيها متطاول مع ظهر عريض ومستقيم، والصدر مستدير والأفخاذ نامية بشكل جيد ومندمجة، وتكون الكباش والنعاج عديمة القرون. تزن الكباش 145-160 كغم، والنعاج 75-90 كغم. الصوف أبيض متجانس ذو لمعان حريري، </a:t>
            </a:r>
            <a:r>
              <a:rPr lang="ar-IQ" sz="2600" dirty="0" err="1"/>
              <a:t>والتموجات</a:t>
            </a:r>
            <a:r>
              <a:rPr lang="ar-IQ" sz="2600" dirty="0"/>
              <a:t> كبيرة، </a:t>
            </a:r>
            <a:r>
              <a:rPr lang="ar-IQ" sz="2600" dirty="0" err="1"/>
              <a:t>الثخانة</a:t>
            </a:r>
            <a:r>
              <a:rPr lang="ar-IQ" sz="2600" dirty="0"/>
              <a:t> 36-40 (نوعية). يبلغ طول الخصلة 20-30 سم، ووزن الجزء من الكباش 8-10 كغم، ومن النعاج 6-6،5 كغم صوف خام بنسبة تصافي    60 -65%.</a:t>
            </a:r>
            <a:r>
              <a:rPr lang="en-US" sz="2600" dirty="0"/>
              <a:t/>
            </a:r>
            <a:br>
              <a:rPr lang="en-US" sz="2600" dirty="0"/>
            </a:br>
            <a:r>
              <a:rPr lang="ar-IQ" sz="2600" dirty="0"/>
              <a:t>يحتاج هذا العرق من الأغنام إلى كميات كبيرة من الأعلاف، وهو صعب التأقلم في المناطق الجافة ذات الصيف الحار حيث  تتعرض هذه الأغنام للأمراض وتنفق الحملان الصغيرة بأعداد كبيرة، ولا تنمو الأغنام الصغيرة ولا تتطور، ولا تعطي الأغنام الكبيرة </a:t>
            </a:r>
            <a:r>
              <a:rPr lang="ar-IQ" sz="2600" dirty="0" err="1"/>
              <a:t>الانتاج</a:t>
            </a:r>
            <a:r>
              <a:rPr lang="ar-IQ" sz="2600" dirty="0"/>
              <a:t> المرجو منها من لحم وصوف (أي أن هذه السلالة لا تصلح للتربية في ظروف مشابهة لظروف البادية السورية). وفي روسيا تستخدم كباش هذه الأغنام بشكل أساسي في عمليات التهجين من أجل إنتاج عروق هجينة منتجة للحم والصوف.</a:t>
            </a:r>
            <a:r>
              <a:rPr lang="en-US" sz="2600" dirty="0"/>
              <a:t/>
            </a:r>
            <a:br>
              <a:rPr lang="en-US" sz="2600" dirty="0"/>
            </a:br>
            <a:endParaRPr lang="ar-IQ"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3074" name="Picture 2" descr="C:\Users\دكتور جلال\Desktop\Lincoln_Longwool_Lam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b="1" dirty="0" smtClean="0">
                <a:solidFill>
                  <a:schemeClr val="accent2">
                    <a:lumMod val="75000"/>
                  </a:schemeClr>
                </a:solidFill>
              </a:rPr>
              <a:t>2- </a:t>
            </a:r>
            <a:r>
              <a:rPr lang="ar-IQ" b="1" dirty="0">
                <a:solidFill>
                  <a:schemeClr val="accent2">
                    <a:lumMod val="75000"/>
                  </a:schemeClr>
                </a:solidFill>
              </a:rPr>
              <a:t>سلالة </a:t>
            </a:r>
            <a:r>
              <a:rPr lang="ar-IQ" b="1" dirty="0" err="1">
                <a:solidFill>
                  <a:schemeClr val="accent2">
                    <a:lumMod val="75000"/>
                  </a:schemeClr>
                </a:solidFill>
              </a:rPr>
              <a:t>رومني</a:t>
            </a:r>
            <a:r>
              <a:rPr lang="ar-IQ" b="1" dirty="0">
                <a:solidFill>
                  <a:schemeClr val="accent2">
                    <a:lumMod val="75000"/>
                  </a:schemeClr>
                </a:solidFill>
              </a:rPr>
              <a:t> </a:t>
            </a:r>
            <a:r>
              <a:rPr lang="ar-IQ" b="1" dirty="0" err="1">
                <a:solidFill>
                  <a:schemeClr val="accent2">
                    <a:lumMod val="75000"/>
                  </a:schemeClr>
                </a:solidFill>
              </a:rPr>
              <a:t>مارش</a:t>
            </a:r>
            <a:r>
              <a:rPr lang="en-US" dirty="0"/>
              <a:t/>
            </a:r>
            <a:br>
              <a:rPr lang="en-US" dirty="0"/>
            </a:br>
            <a:r>
              <a:rPr lang="ar-IQ" dirty="0"/>
              <a:t>هذه الأغنام سريعة النضج وضخمة الحجم، وهي مشابهة لأغنام </a:t>
            </a:r>
            <a:r>
              <a:rPr lang="ar-IQ" dirty="0" err="1"/>
              <a:t>اللينكولن</a:t>
            </a:r>
            <a:r>
              <a:rPr lang="ar-IQ" dirty="0"/>
              <a:t> من حيث البنية. تزن الكباش 120-140 كغم والنعاج 65-70 كغم. الصوف نصف ناعم ومتجانس ، يتراوح قطر </a:t>
            </a:r>
            <a:r>
              <a:rPr lang="ar-IQ" dirty="0" err="1"/>
              <a:t>الليفة</a:t>
            </a:r>
            <a:r>
              <a:rPr lang="ar-IQ" dirty="0"/>
              <a:t> بين 29-37 </a:t>
            </a:r>
            <a:r>
              <a:rPr lang="ar-IQ" dirty="0" err="1"/>
              <a:t>ميكرون</a:t>
            </a:r>
            <a:r>
              <a:rPr lang="ar-IQ" dirty="0"/>
              <a:t> وهو أدق من صوف </a:t>
            </a:r>
            <a:r>
              <a:rPr lang="ar-IQ" dirty="0" err="1"/>
              <a:t>اللينكولن</a:t>
            </a:r>
            <a:r>
              <a:rPr lang="ar-IQ" dirty="0"/>
              <a:t> لكنه أقصر فهو بطول 12-15 سم. وتعد هذه السلالة أكثر تأقلماً في المواقع الجافة من سلالة </a:t>
            </a:r>
            <a:r>
              <a:rPr lang="ar-IQ" dirty="0" err="1"/>
              <a:t>اللينكولن</a:t>
            </a:r>
            <a:r>
              <a:rPr lang="ar-IQ" dirty="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4098" name="Picture 2" descr="C:\Users\دكتور جلال\Desktop\uaepigeon-f66b1d46f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3800" b="1" dirty="0" smtClean="0">
                <a:solidFill>
                  <a:srgbClr val="0070C0"/>
                </a:solidFill>
              </a:rPr>
              <a:t>3- </a:t>
            </a:r>
            <a:r>
              <a:rPr lang="ar-IQ" sz="3800" b="1" dirty="0">
                <a:solidFill>
                  <a:srgbClr val="0070C0"/>
                </a:solidFill>
              </a:rPr>
              <a:t>سلالة </a:t>
            </a:r>
            <a:r>
              <a:rPr lang="ar-IQ" sz="3800" b="1" dirty="0" err="1">
                <a:solidFill>
                  <a:srgbClr val="0070C0"/>
                </a:solidFill>
              </a:rPr>
              <a:t>بوردر</a:t>
            </a:r>
            <a:r>
              <a:rPr lang="ar-IQ" sz="3800" b="1" dirty="0">
                <a:solidFill>
                  <a:srgbClr val="0070C0"/>
                </a:solidFill>
              </a:rPr>
              <a:t> </a:t>
            </a:r>
            <a:r>
              <a:rPr lang="ar-IQ" sz="3800" b="1" dirty="0" err="1">
                <a:solidFill>
                  <a:srgbClr val="0070C0"/>
                </a:solidFill>
              </a:rPr>
              <a:t>ليستير</a:t>
            </a:r>
            <a:r>
              <a:rPr lang="en-US" sz="3800" dirty="0"/>
              <a:t/>
            </a:r>
            <a:br>
              <a:rPr lang="en-US" sz="3800" dirty="0"/>
            </a:br>
            <a:r>
              <a:rPr lang="ar-IQ" sz="3800" dirty="0"/>
              <a:t>تعيش هذه السلالة في المناطق الشمالية من انكلترا، وهي من أغنام الصوف نصف الناعم (لحم ــ صوف) والطويل. تزن الكباش 90-110 كغم والنعاج 60-80 كغم، ويبلغ وزن </a:t>
            </a:r>
            <a:r>
              <a:rPr lang="ar-IQ" sz="3800" dirty="0" err="1"/>
              <a:t>الجزة</a:t>
            </a:r>
            <a:r>
              <a:rPr lang="ar-IQ" sz="3800" dirty="0"/>
              <a:t> من الكباش 5-7 كغم، ومن النعاج 3،5 – 4،5 كغم صوف خام. الصوف أبيض بطول 15-25 سم </a:t>
            </a:r>
            <a:r>
              <a:rPr lang="ar-IQ" sz="3800" dirty="0" err="1"/>
              <a:t>وثخانته</a:t>
            </a:r>
            <a:r>
              <a:rPr lang="ar-IQ" sz="3800" dirty="0"/>
              <a:t> تتراوح بين 27 </a:t>
            </a:r>
            <a:r>
              <a:rPr lang="ar-IQ" sz="3800" dirty="0" err="1"/>
              <a:t>و</a:t>
            </a:r>
            <a:r>
              <a:rPr lang="ar-IQ" sz="3800" dirty="0"/>
              <a:t> 34 </a:t>
            </a:r>
            <a:r>
              <a:rPr lang="ar-IQ" sz="3800" dirty="0" err="1"/>
              <a:t>ميكرون</a:t>
            </a:r>
            <a:r>
              <a:rPr lang="ar-IQ" sz="3800" dirty="0"/>
              <a:t> (نوعية 46-56)، وهو جيد اللمعان. وتدل البنية على </a:t>
            </a:r>
            <a:r>
              <a:rPr lang="ar-IQ" sz="3800" dirty="0" err="1"/>
              <a:t>انتاجية</a:t>
            </a:r>
            <a:r>
              <a:rPr lang="ar-IQ" sz="3800" dirty="0"/>
              <a:t> عالية من اللحم، فالجسم عميق والظهر عريض ومستقيم.</a:t>
            </a:r>
            <a:r>
              <a:rPr lang="en-US" sz="3800" dirty="0"/>
              <a:t/>
            </a:r>
            <a:br>
              <a:rPr lang="en-US" sz="3800" dirty="0"/>
            </a:br>
            <a:r>
              <a:rPr lang="ar-IQ" sz="3800" dirty="0"/>
              <a:t>جدول يوضح بعض الصفات </a:t>
            </a:r>
            <a:r>
              <a:rPr lang="ar-IQ" sz="3800" dirty="0" err="1"/>
              <a:t>الانتاجية</a:t>
            </a:r>
            <a:r>
              <a:rPr lang="ar-IQ" sz="3800" dirty="0"/>
              <a:t> </a:t>
            </a:r>
            <a:r>
              <a:rPr lang="ar-IQ" sz="3800" dirty="0" err="1"/>
              <a:t>لاهم</a:t>
            </a:r>
            <a:r>
              <a:rPr lang="ar-IQ" sz="3800" dirty="0"/>
              <a:t> سلالات مجموعتي أغنام اللحم الانكليزية قصيرة وطويلة الصوف.</a:t>
            </a:r>
            <a:r>
              <a:rPr lang="en-US" sz="3800" dirty="0"/>
              <a:t/>
            </a:r>
            <a:br>
              <a:rPr lang="en-US" sz="3800" dirty="0"/>
            </a:br>
            <a:endParaRPr lang="ar-IQ" sz="3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5122" name="Picture 2" descr="C:\Users\دكتور جلال\Desktop\RETALLACK_GO_GO_CALLU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fontScale="90000"/>
          </a:bodyPr>
          <a:lstStyle/>
          <a:p>
            <a:pPr algn="r"/>
            <a:r>
              <a:rPr lang="ar-IQ" b="1" dirty="0">
                <a:solidFill>
                  <a:schemeClr val="accent3">
                    <a:lumMod val="75000"/>
                  </a:schemeClr>
                </a:solidFill>
              </a:rPr>
              <a:t>ج – مجموعة أغنام اللحم الفرنسية والهولندية:</a:t>
            </a:r>
            <a:r>
              <a:rPr lang="en-US" dirty="0"/>
              <a:t/>
            </a:r>
            <a:br>
              <a:rPr lang="en-US" dirty="0"/>
            </a:br>
            <a:r>
              <a:rPr lang="ar-IQ" dirty="0" err="1"/>
              <a:t>اهم</a:t>
            </a:r>
            <a:r>
              <a:rPr lang="ar-IQ" dirty="0"/>
              <a:t> سلالات هذه المجموعة:</a:t>
            </a:r>
            <a:r>
              <a:rPr lang="en-US" dirty="0"/>
              <a:t/>
            </a:r>
            <a:br>
              <a:rPr lang="en-US" dirty="0"/>
            </a:br>
            <a:r>
              <a:rPr lang="ar-IQ" dirty="0">
                <a:solidFill>
                  <a:schemeClr val="bg2">
                    <a:lumMod val="25000"/>
                  </a:schemeClr>
                </a:solidFill>
              </a:rPr>
              <a:t>1. </a:t>
            </a:r>
            <a:r>
              <a:rPr lang="ar-IQ" b="1" dirty="0">
                <a:solidFill>
                  <a:schemeClr val="bg2">
                    <a:lumMod val="25000"/>
                  </a:schemeClr>
                </a:solidFill>
              </a:rPr>
              <a:t>سلالة </a:t>
            </a:r>
            <a:r>
              <a:rPr lang="ar-IQ" b="1" dirty="0" err="1">
                <a:solidFill>
                  <a:schemeClr val="bg2">
                    <a:lumMod val="25000"/>
                  </a:schemeClr>
                </a:solidFill>
              </a:rPr>
              <a:t>التكسل</a:t>
            </a:r>
            <a:r>
              <a:rPr lang="ar-IQ" b="1" dirty="0">
                <a:solidFill>
                  <a:schemeClr val="bg2">
                    <a:lumMod val="25000"/>
                  </a:schemeClr>
                </a:solidFill>
              </a:rPr>
              <a:t> </a:t>
            </a:r>
            <a:r>
              <a:rPr lang="en-US" b="1" dirty="0">
                <a:solidFill>
                  <a:schemeClr val="bg2">
                    <a:lumMod val="25000"/>
                  </a:schemeClr>
                </a:solidFill>
              </a:rPr>
              <a:t>Texel</a:t>
            </a:r>
            <a:r>
              <a:rPr lang="ar-IQ" dirty="0">
                <a:solidFill>
                  <a:schemeClr val="bg2">
                    <a:lumMod val="25000"/>
                  </a:schemeClr>
                </a:solidFill>
              </a:rPr>
              <a:t>، </a:t>
            </a:r>
            <a:r>
              <a:rPr lang="ar-IQ" dirty="0" smtClean="0"/>
              <a:t/>
            </a:r>
            <a:br>
              <a:rPr lang="ar-IQ" dirty="0" smtClean="0"/>
            </a:br>
            <a:r>
              <a:rPr lang="ar-IQ" dirty="0" smtClean="0"/>
              <a:t>تمتلك </a:t>
            </a:r>
            <a:r>
              <a:rPr lang="ar-IQ" dirty="0"/>
              <a:t>أغنام هذه السلالة غطاء صوفياً أبيضاً مع منطقة سوداء صغيرة في </a:t>
            </a:r>
            <a:r>
              <a:rPr lang="ar-IQ" dirty="0" err="1"/>
              <a:t>المخطم</a:t>
            </a:r>
            <a:r>
              <a:rPr lang="ar-IQ" dirty="0"/>
              <a:t>.</a:t>
            </a:r>
            <a:r>
              <a:rPr lang="en-US" dirty="0"/>
              <a:t/>
            </a:r>
            <a:br>
              <a:rPr lang="en-US" dirty="0"/>
            </a:br>
            <a:r>
              <a:rPr lang="ar-IQ" dirty="0">
                <a:solidFill>
                  <a:srgbClr val="00B050"/>
                </a:solidFill>
              </a:rPr>
              <a:t>2</a:t>
            </a:r>
            <a:r>
              <a:rPr lang="ar-IQ" b="1" dirty="0">
                <a:solidFill>
                  <a:srgbClr val="00B050"/>
                </a:solidFill>
              </a:rPr>
              <a:t>. سلالة </a:t>
            </a:r>
            <a:r>
              <a:rPr lang="ar-IQ" b="1" dirty="0" err="1">
                <a:solidFill>
                  <a:srgbClr val="00B050"/>
                </a:solidFill>
              </a:rPr>
              <a:t>إيل</a:t>
            </a:r>
            <a:r>
              <a:rPr lang="ar-IQ" b="1" dirty="0">
                <a:solidFill>
                  <a:srgbClr val="00B050"/>
                </a:solidFill>
              </a:rPr>
              <a:t> دو </a:t>
            </a:r>
            <a:r>
              <a:rPr lang="ar-IQ" b="1" dirty="0" err="1">
                <a:solidFill>
                  <a:srgbClr val="00B050"/>
                </a:solidFill>
              </a:rPr>
              <a:t>فرانس</a:t>
            </a:r>
            <a:r>
              <a:rPr lang="ar-IQ" dirty="0">
                <a:solidFill>
                  <a:srgbClr val="00B050"/>
                </a:solidFill>
              </a:rPr>
              <a:t> </a:t>
            </a:r>
            <a:r>
              <a:rPr lang="en-US" dirty="0">
                <a:solidFill>
                  <a:srgbClr val="00B050"/>
                </a:solidFill>
              </a:rPr>
              <a:t>Ile de </a:t>
            </a:r>
            <a:r>
              <a:rPr lang="en-US" dirty="0" err="1">
                <a:solidFill>
                  <a:srgbClr val="00B050"/>
                </a:solidFill>
              </a:rPr>
              <a:t>france</a:t>
            </a:r>
            <a:r>
              <a:rPr lang="ar-IQ" dirty="0">
                <a:solidFill>
                  <a:srgbClr val="00B050"/>
                </a:solidFill>
              </a:rPr>
              <a:t> </a:t>
            </a:r>
            <a:r>
              <a:rPr lang="ar-IQ" dirty="0" smtClean="0"/>
              <a:t/>
            </a:r>
            <a:br>
              <a:rPr lang="ar-IQ" dirty="0" smtClean="0"/>
            </a:br>
            <a:r>
              <a:rPr lang="ar-IQ" dirty="0" smtClean="0"/>
              <a:t>لها </a:t>
            </a:r>
            <a:r>
              <a:rPr lang="ar-IQ" dirty="0"/>
              <a:t>شهرة جيدة في نوعية اللحم.</a:t>
            </a:r>
            <a:r>
              <a:rPr lang="en-US" dirty="0"/>
              <a:t/>
            </a:r>
            <a:br>
              <a:rPr lang="en-US" dirty="0"/>
            </a:br>
            <a:r>
              <a:rPr lang="ar-IQ" b="1" dirty="0">
                <a:solidFill>
                  <a:srgbClr val="0070C0"/>
                </a:solidFill>
              </a:rPr>
              <a:t>3. سلالة </a:t>
            </a:r>
            <a:r>
              <a:rPr lang="ar-IQ" b="1" dirty="0" err="1">
                <a:solidFill>
                  <a:srgbClr val="0070C0"/>
                </a:solidFill>
              </a:rPr>
              <a:t>بيروشون</a:t>
            </a:r>
            <a:r>
              <a:rPr lang="ar-IQ" b="1" dirty="0">
                <a:solidFill>
                  <a:srgbClr val="0070C0"/>
                </a:solidFill>
              </a:rPr>
              <a:t> </a:t>
            </a:r>
            <a:r>
              <a:rPr lang="ar-IQ" b="1" dirty="0" err="1">
                <a:solidFill>
                  <a:srgbClr val="0070C0"/>
                </a:solidFill>
              </a:rPr>
              <a:t>دي</a:t>
            </a:r>
            <a:r>
              <a:rPr lang="ar-IQ" b="1" dirty="0">
                <a:solidFill>
                  <a:srgbClr val="0070C0"/>
                </a:solidFill>
              </a:rPr>
              <a:t> </a:t>
            </a:r>
            <a:r>
              <a:rPr lang="ar-IQ" b="1" dirty="0" err="1">
                <a:solidFill>
                  <a:srgbClr val="0070C0"/>
                </a:solidFill>
              </a:rPr>
              <a:t>شير</a:t>
            </a:r>
            <a:r>
              <a:rPr lang="ar-IQ" dirty="0">
                <a:solidFill>
                  <a:srgbClr val="0070C0"/>
                </a:solidFill>
              </a:rPr>
              <a:t> </a:t>
            </a:r>
            <a:r>
              <a:rPr lang="en-US" dirty="0" err="1">
                <a:solidFill>
                  <a:srgbClr val="0070C0"/>
                </a:solidFill>
              </a:rPr>
              <a:t>Derrichon</a:t>
            </a:r>
            <a:r>
              <a:rPr lang="en-US" dirty="0">
                <a:solidFill>
                  <a:srgbClr val="0070C0"/>
                </a:solidFill>
              </a:rPr>
              <a:t> du </a:t>
            </a:r>
            <a:r>
              <a:rPr lang="en-US" dirty="0" err="1">
                <a:solidFill>
                  <a:srgbClr val="0070C0"/>
                </a:solidFill>
              </a:rPr>
              <a:t>cher</a:t>
            </a:r>
            <a:r>
              <a:rPr lang="ar-IQ" dirty="0">
                <a:solidFill>
                  <a:srgbClr val="0070C0"/>
                </a:solidFill>
              </a:rPr>
              <a:t> </a:t>
            </a:r>
            <a:r>
              <a:rPr lang="ar-IQ" dirty="0" smtClean="0"/>
              <a:t/>
            </a:r>
            <a:br>
              <a:rPr lang="ar-IQ" dirty="0" smtClean="0"/>
            </a:br>
            <a:r>
              <a:rPr lang="ar-IQ" dirty="0" smtClean="0"/>
              <a:t>تمتاز </a:t>
            </a:r>
            <a:r>
              <a:rPr lang="ar-IQ" dirty="0"/>
              <a:t>بقابليتها الجيدة على الرعي في المراعي الواسعة.</a:t>
            </a:r>
            <a:r>
              <a:rPr lang="en-US" dirty="0"/>
              <a:t/>
            </a:r>
            <a:br>
              <a:rPr lang="en-US" dirty="0"/>
            </a:br>
            <a:r>
              <a:rPr lang="ar-IQ" dirty="0"/>
              <a:t> </a:t>
            </a:r>
            <a:r>
              <a:rPr lang="en-US" dirty="0"/>
              <a:t/>
            </a:r>
            <a:br>
              <a:rPr lang="en-US" dirty="0"/>
            </a:b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6146" name="Picture 2" descr="C:\Users\دكتور جلال\Desktop\0kharo1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مربع نص 4"/>
          <p:cNvSpPr txBox="1"/>
          <p:nvPr/>
        </p:nvSpPr>
        <p:spPr>
          <a:xfrm>
            <a:off x="357158" y="4786322"/>
            <a:ext cx="2214578" cy="1015663"/>
          </a:xfrm>
          <a:prstGeom prst="rect">
            <a:avLst/>
          </a:prstGeom>
          <a:noFill/>
        </p:spPr>
        <p:txBody>
          <a:bodyPr wrap="square" rtlCol="1">
            <a:spAutoFit/>
          </a:bodyPr>
          <a:lstStyle/>
          <a:p>
            <a:r>
              <a:rPr lang="ar-IQ" sz="6000" dirty="0" err="1" smtClean="0"/>
              <a:t>التكسل</a:t>
            </a:r>
            <a:endParaRPr lang="ar-IQ" sz="6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7170" name="Picture 2" descr="C:\Users\دكتور جلال\Desktop\Ile-de-France-Sheep-Embryo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مربع نص 3"/>
          <p:cNvSpPr txBox="1"/>
          <p:nvPr/>
        </p:nvSpPr>
        <p:spPr>
          <a:xfrm>
            <a:off x="0" y="5000636"/>
            <a:ext cx="2214578" cy="584775"/>
          </a:xfrm>
          <a:prstGeom prst="rect">
            <a:avLst/>
          </a:prstGeom>
          <a:noFill/>
        </p:spPr>
        <p:txBody>
          <a:bodyPr wrap="square" rtlCol="1">
            <a:spAutoFit/>
          </a:bodyPr>
          <a:lstStyle/>
          <a:p>
            <a:r>
              <a:rPr lang="ar-IQ" sz="3200" b="1" dirty="0" err="1" smtClean="0"/>
              <a:t>ايل</a:t>
            </a:r>
            <a:r>
              <a:rPr lang="ar-IQ" sz="3200" b="1" dirty="0" smtClean="0"/>
              <a:t> دو </a:t>
            </a:r>
            <a:r>
              <a:rPr lang="ar-IQ" sz="3200" b="1" dirty="0" err="1" smtClean="0"/>
              <a:t>فرانس</a:t>
            </a:r>
            <a:endParaRPr lang="ar-IQ"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fontScale="90000"/>
          </a:bodyPr>
          <a:lstStyle/>
          <a:p>
            <a:pPr algn="r"/>
            <a:r>
              <a:rPr lang="ar-IQ" sz="4400" b="1" dirty="0" err="1">
                <a:solidFill>
                  <a:schemeClr val="accent3">
                    <a:lumMod val="75000"/>
                  </a:schemeClr>
                </a:solidFill>
              </a:rPr>
              <a:t>انواع</a:t>
            </a:r>
            <a:r>
              <a:rPr lang="ar-IQ" sz="4400" b="1" dirty="0">
                <a:solidFill>
                  <a:schemeClr val="accent3">
                    <a:lumMod val="75000"/>
                  </a:schemeClr>
                </a:solidFill>
              </a:rPr>
              <a:t> </a:t>
            </a:r>
            <a:r>
              <a:rPr lang="ar-IQ" sz="4400" b="1" dirty="0" err="1">
                <a:solidFill>
                  <a:schemeClr val="accent3">
                    <a:lumMod val="75000"/>
                  </a:schemeClr>
                </a:solidFill>
              </a:rPr>
              <a:t>الاغنام</a:t>
            </a:r>
            <a:r>
              <a:rPr lang="ar-IQ" sz="4400" b="1" dirty="0">
                <a:solidFill>
                  <a:schemeClr val="accent3">
                    <a:lumMod val="75000"/>
                  </a:schemeClr>
                </a:solidFill>
              </a:rPr>
              <a:t> في العالم :</a:t>
            </a:r>
            <a:r>
              <a:rPr lang="en-US" dirty="0"/>
              <a:t/>
            </a:r>
            <a:br>
              <a:rPr lang="en-US" dirty="0"/>
            </a:br>
            <a:r>
              <a:rPr lang="ar-IQ" dirty="0"/>
              <a:t>هناك المئات من </a:t>
            </a:r>
            <a:r>
              <a:rPr lang="ar-IQ" dirty="0" err="1"/>
              <a:t>الانواع</a:t>
            </a:r>
            <a:r>
              <a:rPr lang="ar-IQ" dirty="0"/>
              <a:t> في العالم وتتضمن </a:t>
            </a:r>
            <a:r>
              <a:rPr lang="ar-IQ" dirty="0" err="1"/>
              <a:t>اشكالاً</a:t>
            </a:r>
            <a:r>
              <a:rPr lang="ar-IQ" dirty="0"/>
              <a:t> متباينة جداً في الحجم والشكل والسلالة واللون فتوجد </a:t>
            </a:r>
            <a:r>
              <a:rPr lang="ar-IQ" dirty="0" err="1"/>
              <a:t>الاغنام</a:t>
            </a:r>
            <a:r>
              <a:rPr lang="ar-IQ" dirty="0"/>
              <a:t> الخاصة في </a:t>
            </a:r>
            <a:r>
              <a:rPr lang="ar-IQ" dirty="0" err="1"/>
              <a:t>انتاج</a:t>
            </a:r>
            <a:r>
              <a:rPr lang="ar-IQ" dirty="0"/>
              <a:t> الصوف في استراليا ، نيوزلندا ، جنوب </a:t>
            </a:r>
            <a:r>
              <a:rPr lang="ar-IQ" dirty="0" err="1"/>
              <a:t>افريقيا</a:t>
            </a:r>
            <a:r>
              <a:rPr lang="ar-IQ" dirty="0"/>
              <a:t> ، </a:t>
            </a:r>
            <a:r>
              <a:rPr lang="ar-IQ" dirty="0" err="1"/>
              <a:t>الارجنتين</a:t>
            </a:r>
            <a:r>
              <a:rPr lang="ar-IQ" dirty="0"/>
              <a:t> وتوجد </a:t>
            </a:r>
            <a:r>
              <a:rPr lang="ar-IQ" dirty="0" err="1"/>
              <a:t>اغنام</a:t>
            </a:r>
            <a:r>
              <a:rPr lang="ar-IQ" dirty="0"/>
              <a:t> الذيل العريض في </a:t>
            </a:r>
            <a:r>
              <a:rPr lang="ar-IQ" dirty="0" err="1"/>
              <a:t>اسيا</a:t>
            </a:r>
            <a:r>
              <a:rPr lang="ar-IQ" dirty="0"/>
              <a:t> </a:t>
            </a:r>
            <a:r>
              <a:rPr lang="ar-IQ" dirty="0" err="1"/>
              <a:t>وافريقيا</a:t>
            </a:r>
            <a:r>
              <a:rPr lang="ar-IQ" dirty="0"/>
              <a:t> وهذه تنتج صوف السجاد على الرغم من انخفاض </a:t>
            </a:r>
            <a:r>
              <a:rPr lang="ar-IQ" dirty="0" err="1"/>
              <a:t>انتاجها</a:t>
            </a:r>
            <a:r>
              <a:rPr lang="ar-IQ" dirty="0"/>
              <a:t> منه وتكثر </a:t>
            </a:r>
            <a:r>
              <a:rPr lang="ar-IQ" dirty="0" err="1"/>
              <a:t>اغنام</a:t>
            </a:r>
            <a:r>
              <a:rPr lang="ar-IQ" dirty="0"/>
              <a:t> الحليب في وسط وجنوب </a:t>
            </a:r>
            <a:r>
              <a:rPr lang="ar-IQ" dirty="0" err="1"/>
              <a:t>اوربا</a:t>
            </a:r>
            <a:r>
              <a:rPr lang="ar-IQ" dirty="0"/>
              <a:t> بينما تتواجد </a:t>
            </a:r>
            <a:r>
              <a:rPr lang="ar-IQ" dirty="0" err="1"/>
              <a:t>اغنام</a:t>
            </a:r>
            <a:r>
              <a:rPr lang="ar-IQ" dirty="0"/>
              <a:t> الذيل القصير والتي لها قدرة عالية على التوريث في الدول </a:t>
            </a:r>
            <a:r>
              <a:rPr lang="ar-IQ" dirty="0" err="1"/>
              <a:t>الاسكندنافية</a:t>
            </a:r>
            <a:r>
              <a:rPr lang="ar-IQ" dirty="0"/>
              <a:t> ، وتعتبر انكلترا منشأ </a:t>
            </a:r>
            <a:r>
              <a:rPr lang="ar-IQ" dirty="0" err="1"/>
              <a:t>اغنام</a:t>
            </a:r>
            <a:r>
              <a:rPr lang="ar-IQ" dirty="0"/>
              <a:t> اللحم </a:t>
            </a:r>
            <a:r>
              <a:rPr lang="ar-IQ" dirty="0" err="1"/>
              <a:t>وايضاً</a:t>
            </a:r>
            <a:r>
              <a:rPr lang="ar-IQ" dirty="0"/>
              <a:t> </a:t>
            </a:r>
            <a:r>
              <a:rPr lang="ar-IQ" dirty="0" err="1"/>
              <a:t>امريكا</a:t>
            </a:r>
            <a:r>
              <a:rPr lang="ar-IQ" dirty="0"/>
              <a:t> وكندا .</a:t>
            </a:r>
            <a:r>
              <a:rPr lang="en-US" dirty="0"/>
              <a:t/>
            </a:r>
            <a:br>
              <a:rPr lang="en-US" dirty="0"/>
            </a:b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8194" name="Picture 2" descr="C:\Users\دكتور جلال\Desktop\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4000" b="1" dirty="0">
                <a:solidFill>
                  <a:srgbClr val="FF0000"/>
                </a:solidFill>
              </a:rPr>
              <a:t>أغنام الحليب:</a:t>
            </a:r>
            <a:r>
              <a:rPr lang="en-US" sz="2800" dirty="0"/>
              <a:t/>
            </a:r>
            <a:br>
              <a:rPr lang="en-US" sz="2800" dirty="0"/>
            </a:br>
            <a:r>
              <a:rPr lang="ar-IQ" sz="2800" dirty="0"/>
              <a:t>تتميز سلالات هذا النموذج بإنتاج كمية جيدة من الحليب تفوق احتياجات المواليد، مما يتيح إمكانية بيع الفائض من الحليب، الذي يتميز بمحتواه المرتفع من الدهن والبروتين.</a:t>
            </a:r>
            <a:r>
              <a:rPr lang="en-US" sz="2800" dirty="0"/>
              <a:t/>
            </a:r>
            <a:br>
              <a:rPr lang="en-US" sz="2800" dirty="0"/>
            </a:br>
            <a:r>
              <a:rPr lang="ar-IQ" sz="2800" dirty="0"/>
              <a:t>تتراوح خصوبة هذه العروق بين المتوسطة والعالية، ويتراوح صوفها بين نصف الناعم والخشن. ومن أهم عروق هذا النموذج.</a:t>
            </a:r>
            <a:r>
              <a:rPr lang="en-US" sz="2800" dirty="0"/>
              <a:t/>
            </a:r>
            <a:br>
              <a:rPr lang="en-US" sz="2800" dirty="0"/>
            </a:br>
            <a:r>
              <a:rPr lang="ar-IQ" sz="2800" dirty="0">
                <a:solidFill>
                  <a:schemeClr val="accent4">
                    <a:lumMod val="75000"/>
                  </a:schemeClr>
                </a:solidFill>
              </a:rPr>
              <a:t>1</a:t>
            </a:r>
            <a:r>
              <a:rPr lang="ar-IQ" sz="2800" b="1" dirty="0">
                <a:solidFill>
                  <a:schemeClr val="accent4">
                    <a:lumMod val="75000"/>
                  </a:schemeClr>
                </a:solidFill>
              </a:rPr>
              <a:t>- سلالة </a:t>
            </a:r>
            <a:r>
              <a:rPr lang="ar-IQ" sz="2800" b="1" dirty="0" err="1">
                <a:solidFill>
                  <a:schemeClr val="accent4">
                    <a:lumMod val="75000"/>
                  </a:schemeClr>
                </a:solidFill>
              </a:rPr>
              <a:t>الايست</a:t>
            </a:r>
            <a:r>
              <a:rPr lang="ar-IQ" sz="2800" b="1" dirty="0">
                <a:solidFill>
                  <a:schemeClr val="accent4">
                    <a:lumMod val="75000"/>
                  </a:schemeClr>
                </a:solidFill>
              </a:rPr>
              <a:t> </a:t>
            </a:r>
            <a:r>
              <a:rPr lang="ar-IQ" sz="2800" b="1" dirty="0" err="1">
                <a:solidFill>
                  <a:schemeClr val="accent4">
                    <a:lumMod val="75000"/>
                  </a:schemeClr>
                </a:solidFill>
              </a:rPr>
              <a:t>فريزيان</a:t>
            </a:r>
            <a:r>
              <a:rPr lang="ar-IQ" sz="2800" dirty="0">
                <a:solidFill>
                  <a:schemeClr val="accent4">
                    <a:lumMod val="75000"/>
                  </a:schemeClr>
                </a:solidFill>
              </a:rPr>
              <a:t>  </a:t>
            </a:r>
            <a:r>
              <a:rPr lang="en-US" sz="2800" dirty="0">
                <a:solidFill>
                  <a:schemeClr val="accent4">
                    <a:lumMod val="75000"/>
                  </a:schemeClr>
                </a:solidFill>
              </a:rPr>
              <a:t>East </a:t>
            </a:r>
            <a:r>
              <a:rPr lang="en-US" sz="2800" dirty="0" err="1">
                <a:solidFill>
                  <a:schemeClr val="accent4">
                    <a:lumMod val="75000"/>
                  </a:schemeClr>
                </a:solidFill>
              </a:rPr>
              <a:t>Freisian</a:t>
            </a:r>
            <a:r>
              <a:rPr lang="en-US" sz="2800" dirty="0"/>
              <a:t/>
            </a:r>
            <a:br>
              <a:rPr lang="en-US" sz="2800" dirty="0"/>
            </a:br>
            <a:r>
              <a:rPr lang="ar-IQ" sz="2800" dirty="0"/>
              <a:t>وهي سلالة الأغنام الأولى في العالم  في </a:t>
            </a:r>
            <a:r>
              <a:rPr lang="ar-IQ" sz="2800" dirty="0" err="1"/>
              <a:t>انتاج</a:t>
            </a:r>
            <a:r>
              <a:rPr lang="ar-IQ" sz="2800" dirty="0"/>
              <a:t> الحليب، حيث يبلغ متوسط إنتاج النعجة 500-700 </a:t>
            </a:r>
            <a:r>
              <a:rPr lang="ar-IQ" sz="2800" dirty="0" err="1"/>
              <a:t>كع</a:t>
            </a:r>
            <a:r>
              <a:rPr lang="ar-IQ" sz="2800" dirty="0"/>
              <a:t> حليب في موسم حلابة طوله 260 يوماً بنسبة دهن تصل إلى 6%. وقد سجلت فيها بعض الأرقام القياسية حيث وصل إنتاج الحليب من إحدى النعاج إلى 1200 كغم/الموس. ويتراوح عدد مواليدها بين 180-220 مولوداً لكل مئة نعجة والدة. الرأس عندها طويل ونحيف، الآذان طويلة تتجه للجانب، الذيل نحيف وطويل. الضرع ذو تكوين جيد جداً والحلمات متجهة تقريباً للأسفل.</a:t>
            </a:r>
            <a:r>
              <a:rPr lang="en-US" sz="2800" dirty="0"/>
              <a:t/>
            </a:r>
            <a:br>
              <a:rPr lang="en-US" sz="2800" dirty="0"/>
            </a:br>
            <a:endParaRPr lang="ar-IQ"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9218" name="Picture 2" descr="C:\Users\دكتور جلال\Desktop\NZEastFriesianra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r"/>
            <a:r>
              <a:rPr lang="ar-IQ" sz="2200" b="1" dirty="0" smtClean="0">
                <a:solidFill>
                  <a:srgbClr val="7030A0"/>
                </a:solidFill>
              </a:rPr>
              <a:t>-</a:t>
            </a:r>
            <a:br>
              <a:rPr lang="ar-IQ" sz="2200" b="1" dirty="0" smtClean="0">
                <a:solidFill>
                  <a:srgbClr val="7030A0"/>
                </a:solidFill>
              </a:rPr>
            </a:br>
            <a:r>
              <a:rPr lang="ar-IQ" sz="2800" b="1" dirty="0" smtClean="0">
                <a:solidFill>
                  <a:srgbClr val="7030A0"/>
                </a:solidFill>
              </a:rPr>
              <a:t>2-  </a:t>
            </a:r>
            <a:r>
              <a:rPr lang="ar-IQ" sz="2800" b="1" dirty="0">
                <a:solidFill>
                  <a:srgbClr val="7030A0"/>
                </a:solidFill>
              </a:rPr>
              <a:t>عرق </a:t>
            </a:r>
            <a:r>
              <a:rPr lang="ar-IQ" sz="2800" b="1" dirty="0" err="1">
                <a:solidFill>
                  <a:srgbClr val="7030A0"/>
                </a:solidFill>
              </a:rPr>
              <a:t>العواس</a:t>
            </a:r>
            <a:r>
              <a:rPr lang="ar-IQ" sz="2800" dirty="0">
                <a:solidFill>
                  <a:srgbClr val="7030A0"/>
                </a:solidFill>
              </a:rPr>
              <a:t> </a:t>
            </a:r>
            <a:r>
              <a:rPr lang="en-US" sz="2800" dirty="0">
                <a:solidFill>
                  <a:srgbClr val="7030A0"/>
                </a:solidFill>
              </a:rPr>
              <a:t>The </a:t>
            </a:r>
            <a:r>
              <a:rPr lang="en-US" sz="2800" dirty="0" err="1">
                <a:solidFill>
                  <a:srgbClr val="7030A0"/>
                </a:solidFill>
              </a:rPr>
              <a:t>Awassi</a:t>
            </a:r>
            <a:r>
              <a:rPr lang="en-US" sz="2200" dirty="0"/>
              <a:t/>
            </a:r>
            <a:br>
              <a:rPr lang="en-US" sz="2200" dirty="0"/>
            </a:br>
            <a:r>
              <a:rPr lang="ar-IQ" sz="2400" dirty="0"/>
              <a:t>يعرف هذا العرق </a:t>
            </a:r>
            <a:r>
              <a:rPr lang="ar-IQ" sz="2400" dirty="0" err="1"/>
              <a:t>بالعواسي</a:t>
            </a:r>
            <a:r>
              <a:rPr lang="ar-IQ" sz="2400" dirty="0"/>
              <a:t> أيضاً وقد نشأ وتطور في البادية السورية منذ أكثر من ألفي سنة وهو من أصل آسيوي وينتشر في معظم الأقطار العربية الآسيوية وقبرص وتركيا، وعديد من دول العالم حتى أنه نقل مؤخراً إلى استراليا.</a:t>
            </a:r>
            <a:r>
              <a:rPr lang="en-US" sz="2400" dirty="0"/>
              <a:t/>
            </a:r>
            <a:br>
              <a:rPr lang="en-US" sz="2400" dirty="0"/>
            </a:br>
            <a:r>
              <a:rPr lang="ar-IQ" sz="2400" dirty="0"/>
              <a:t>تلاءم هذا العرق مع الظروف البيئية الصعبة في البادية السورية من حيث ارتفاع درجة الحرارة والجفاف في فصل الصيف ورداءة المراعي في معظم أشهر السنة ولذلك يتميز بقدرة الفائقة على التحمل والرعي في المناطق المتنوعة.</a:t>
            </a:r>
            <a:r>
              <a:rPr lang="en-US" sz="2400" dirty="0"/>
              <a:t/>
            </a:r>
            <a:br>
              <a:rPr lang="en-US" sz="2400" dirty="0"/>
            </a:br>
            <a:r>
              <a:rPr lang="ar-IQ" sz="2400" dirty="0"/>
              <a:t>يكون لون الغطاء الصوفي أبيضاً على الجسم في معظم الأحيان، لكن لون الرأس والصدر يختلفان بين الأبيض (</a:t>
            </a:r>
            <a:r>
              <a:rPr lang="ar-IQ" sz="2400" dirty="0" err="1"/>
              <a:t>الأبرش</a:t>
            </a:r>
            <a:r>
              <a:rPr lang="ar-IQ" sz="2400" dirty="0"/>
              <a:t>) والأسود (</a:t>
            </a:r>
            <a:r>
              <a:rPr lang="ar-IQ" sz="2400" dirty="0" err="1"/>
              <a:t>الأعبس</a:t>
            </a:r>
            <a:r>
              <a:rPr lang="ar-IQ" sz="2400" dirty="0"/>
              <a:t>) مروراً بالأشقر والبني. القرون موجودة ومتطورة عند الذكور ونادرة عند الإناث.</a:t>
            </a:r>
            <a:r>
              <a:rPr lang="en-US" sz="2400" dirty="0"/>
              <a:t/>
            </a:r>
            <a:br>
              <a:rPr lang="en-US" sz="2400" dirty="0"/>
            </a:br>
            <a:r>
              <a:rPr lang="ar-IQ" sz="2400" dirty="0"/>
              <a:t>يتراوح متوسط إنتاج الحليب بين 120 </a:t>
            </a:r>
            <a:r>
              <a:rPr lang="ar-IQ" sz="2400" dirty="0" err="1"/>
              <a:t>و</a:t>
            </a:r>
            <a:r>
              <a:rPr lang="ar-IQ" sz="2400" dirty="0"/>
              <a:t> 160 كغم في موسم طوله 130-160 يوماً، ويصل إنتاج الحليب في محطات الإنتاج المكثف إلى أكثر من 250 كغم، وقد سجل رقم قياسي في محطة بحوث ازرع (المركز العربي لدراسات المناطق الجافة والأراضي القاحلة) قدره 511 كغم لإحدى النعاج في موسم إدرارها الرابع. ويبلغ معدل أو ينقص عن ذلك تبعاً لظروف التغذية . ويتميز </a:t>
            </a:r>
            <a:r>
              <a:rPr lang="ar-IQ" sz="2400" dirty="0" err="1"/>
              <a:t>العواس</a:t>
            </a:r>
            <a:r>
              <a:rPr lang="ar-IQ" sz="2400" dirty="0"/>
              <a:t> بإليته الكبيرة التي تزيد في الذكور عن 7-5 كغم. يبلغ متوسط وزن الكبش 70-90 كغم والنعجة 50-55 كغم، ويتراوح معدل النمو اليومي لحملان التسمين بين 225 </a:t>
            </a:r>
            <a:r>
              <a:rPr lang="ar-IQ" sz="2400" dirty="0" err="1"/>
              <a:t>و</a:t>
            </a:r>
            <a:r>
              <a:rPr lang="ar-IQ" sz="2400" dirty="0"/>
              <a:t> 275 غرام.</a:t>
            </a:r>
            <a:r>
              <a:rPr lang="en-US" sz="2400" dirty="0"/>
              <a:t/>
            </a:r>
            <a:br>
              <a:rPr lang="en-US" sz="2400" dirty="0"/>
            </a:br>
            <a:r>
              <a:rPr lang="ar-IQ" sz="2400" dirty="0"/>
              <a:t>يبلغ متوسط وزن </a:t>
            </a:r>
            <a:r>
              <a:rPr lang="ar-IQ" sz="2400" dirty="0" err="1"/>
              <a:t>الجزة</a:t>
            </a:r>
            <a:r>
              <a:rPr lang="ar-IQ" sz="2400" dirty="0"/>
              <a:t> من الصوف الخام عند الكباش 4،2 كغم وعند النعاج 3،1 كغم وتبلغ نسبة التصافي نحو 75%. ويبلغ قطر </a:t>
            </a:r>
            <a:r>
              <a:rPr lang="ar-IQ" sz="2400" dirty="0" err="1"/>
              <a:t>الليفة</a:t>
            </a:r>
            <a:r>
              <a:rPr lang="ar-IQ" sz="2400" dirty="0"/>
              <a:t> الصوفية 55-60 </a:t>
            </a:r>
            <a:r>
              <a:rPr lang="ar-IQ" sz="2400" dirty="0" err="1"/>
              <a:t>ميكروناً</a:t>
            </a:r>
            <a:r>
              <a:rPr lang="ar-IQ" sz="2400" dirty="0"/>
              <a:t>، وطول الخصلة 15-20 سم، وهو يصلح لصناعة السجاد.</a:t>
            </a:r>
            <a:r>
              <a:rPr lang="en-US" sz="2400" dirty="0"/>
              <a:t/>
            </a:r>
            <a:br>
              <a:rPr lang="en-US" sz="2400" dirty="0"/>
            </a:br>
            <a:endParaRPr lang="ar-IQ"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0242" name="Picture 2" descr="C:\Users\دكتور جلال\Desktop\large_12380211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dirty="0">
                <a:solidFill>
                  <a:schemeClr val="accent4">
                    <a:lumMod val="75000"/>
                  </a:schemeClr>
                </a:solidFill>
              </a:rPr>
              <a:t>3</a:t>
            </a:r>
            <a:r>
              <a:rPr lang="ar-IQ" b="1" dirty="0">
                <a:solidFill>
                  <a:schemeClr val="accent4">
                    <a:lumMod val="75000"/>
                  </a:schemeClr>
                </a:solidFill>
              </a:rPr>
              <a:t>- عرق </a:t>
            </a:r>
            <a:r>
              <a:rPr lang="ar-IQ" b="1" dirty="0" err="1">
                <a:solidFill>
                  <a:schemeClr val="accent4">
                    <a:lumMod val="75000"/>
                  </a:schemeClr>
                </a:solidFill>
              </a:rPr>
              <a:t>الكيوس</a:t>
            </a:r>
            <a:r>
              <a:rPr lang="ar-IQ" b="1" dirty="0">
                <a:solidFill>
                  <a:schemeClr val="accent4">
                    <a:lumMod val="75000"/>
                  </a:schemeClr>
                </a:solidFill>
              </a:rPr>
              <a:t>  </a:t>
            </a:r>
            <a:r>
              <a:rPr lang="en-US" b="1" dirty="0">
                <a:solidFill>
                  <a:schemeClr val="accent4">
                    <a:lumMod val="75000"/>
                  </a:schemeClr>
                </a:solidFill>
              </a:rPr>
              <a:t>Chios</a:t>
            </a:r>
            <a:r>
              <a:rPr lang="en-US" dirty="0"/>
              <a:t/>
            </a:r>
            <a:br>
              <a:rPr lang="en-US" dirty="0"/>
            </a:br>
            <a:r>
              <a:rPr lang="ar-IQ" dirty="0"/>
              <a:t>ينتشر في قبرص واليونان وتنتج النعاج 100-280 كغم حليب بالمتوسط في موسم طوله 170-260 يوماً ويبلغ عدد مواليدها 175 – 200 مولوداً لكل مئة ولادة.</a:t>
            </a:r>
            <a:r>
              <a:rPr lang="en-US" dirty="0"/>
              <a:t/>
            </a:r>
            <a:br>
              <a:rPr lang="en-US" dirty="0"/>
            </a:br>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1266" name="Picture 2" descr="C:\Users\دكتور جلال\Desktop\eastfriesian1.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r"/>
            <a:r>
              <a:rPr lang="ar-IQ" dirty="0">
                <a:solidFill>
                  <a:schemeClr val="accent6">
                    <a:lumMod val="75000"/>
                  </a:schemeClr>
                </a:solidFill>
              </a:rPr>
              <a:t>4</a:t>
            </a:r>
            <a:r>
              <a:rPr lang="ar-IQ" b="1" dirty="0">
                <a:solidFill>
                  <a:schemeClr val="accent6">
                    <a:lumMod val="75000"/>
                  </a:schemeClr>
                </a:solidFill>
              </a:rPr>
              <a:t>- سلالة </a:t>
            </a:r>
            <a:r>
              <a:rPr lang="ar-IQ" b="1" dirty="0" err="1">
                <a:solidFill>
                  <a:schemeClr val="accent6">
                    <a:lumMod val="75000"/>
                  </a:schemeClr>
                </a:solidFill>
              </a:rPr>
              <a:t>لانغه</a:t>
            </a:r>
            <a:r>
              <a:rPr lang="ar-IQ" dirty="0">
                <a:solidFill>
                  <a:schemeClr val="accent6">
                    <a:lumMod val="75000"/>
                  </a:schemeClr>
                </a:solidFill>
              </a:rPr>
              <a:t>  </a:t>
            </a:r>
            <a:r>
              <a:rPr lang="en-US" dirty="0" err="1">
                <a:solidFill>
                  <a:schemeClr val="accent6">
                    <a:lumMod val="75000"/>
                  </a:schemeClr>
                </a:solidFill>
              </a:rPr>
              <a:t>Langhe</a:t>
            </a:r>
            <a:r>
              <a:rPr lang="en-US" dirty="0"/>
              <a:t/>
            </a:r>
            <a:br>
              <a:rPr lang="en-US" dirty="0"/>
            </a:br>
            <a:r>
              <a:rPr lang="ar-IQ" dirty="0"/>
              <a:t>وهي سلالة إيطالية تنتج 210 - 300 كغم حليب في موسم طوله 240-250 يوماً ومعدل مواليدها نحو 140%.</a:t>
            </a:r>
            <a:r>
              <a:rPr lang="en-US" dirty="0"/>
              <a:t/>
            </a:r>
            <a:br>
              <a:rPr lang="en-US" dirty="0"/>
            </a:br>
            <a:r>
              <a:rPr lang="ar-IQ" dirty="0"/>
              <a:t> </a:t>
            </a:r>
            <a:r>
              <a:rPr lang="en-US" dirty="0"/>
              <a:t/>
            </a:r>
            <a:br>
              <a:rPr lang="en-US" dirty="0"/>
            </a:b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2290" name="Picture 2" descr="C:\Users\دكتور جلال\Desktop\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r"/>
            <a:r>
              <a:rPr lang="ar-IQ" sz="4000" b="1" dirty="0" smtClean="0">
                <a:solidFill>
                  <a:srgbClr val="FF0000"/>
                </a:solidFill>
              </a:rPr>
              <a:t>1 – أغنام الصوف</a:t>
            </a:r>
            <a:r>
              <a:rPr lang="ar-IQ" sz="4000" b="1" dirty="0" smtClean="0"/>
              <a:t/>
            </a:r>
            <a:br>
              <a:rPr lang="ar-IQ" sz="4000" b="1" dirty="0" smtClean="0"/>
            </a:br>
            <a:r>
              <a:rPr lang="ar-IQ" sz="3200" b="1" dirty="0" smtClean="0">
                <a:solidFill>
                  <a:schemeClr val="bg2">
                    <a:lumMod val="25000"/>
                  </a:schemeClr>
                </a:solidFill>
              </a:rPr>
              <a:t>1 - </a:t>
            </a:r>
            <a:r>
              <a:rPr lang="ar-IQ" sz="3200" b="1" dirty="0" err="1" smtClean="0">
                <a:solidFill>
                  <a:schemeClr val="bg2">
                    <a:lumMod val="25000"/>
                  </a:schemeClr>
                </a:solidFill>
              </a:rPr>
              <a:t>اغنام</a:t>
            </a:r>
            <a:r>
              <a:rPr lang="ar-IQ" sz="3200" b="1" dirty="0" smtClean="0">
                <a:solidFill>
                  <a:schemeClr val="bg2">
                    <a:lumMod val="25000"/>
                  </a:schemeClr>
                </a:solidFill>
              </a:rPr>
              <a:t> </a:t>
            </a:r>
            <a:r>
              <a:rPr lang="ar-IQ" sz="3200" b="1" dirty="0">
                <a:solidFill>
                  <a:schemeClr val="bg2">
                    <a:lumMod val="25000"/>
                  </a:schemeClr>
                </a:solidFill>
              </a:rPr>
              <a:t>الصوف الناعم :</a:t>
            </a:r>
            <a:r>
              <a:rPr lang="ar-IQ" sz="3200" dirty="0">
                <a:solidFill>
                  <a:schemeClr val="bg2">
                    <a:lumMod val="25000"/>
                  </a:schemeClr>
                </a:solidFill>
              </a:rPr>
              <a:t> </a:t>
            </a:r>
            <a:r>
              <a:rPr lang="ar-IQ" sz="3200" dirty="0" smtClean="0"/>
              <a:t/>
            </a:r>
            <a:br>
              <a:rPr lang="ar-IQ" sz="3200" dirty="0" smtClean="0"/>
            </a:br>
            <a:r>
              <a:rPr lang="ar-IQ" sz="3200" dirty="0" smtClean="0"/>
              <a:t>الهدف </a:t>
            </a:r>
            <a:r>
              <a:rPr lang="ar-IQ" sz="3200" dirty="0"/>
              <a:t>من تربية </a:t>
            </a:r>
            <a:r>
              <a:rPr lang="ar-IQ" sz="3200" dirty="0" err="1"/>
              <a:t>الاغنام</a:t>
            </a:r>
            <a:r>
              <a:rPr lang="ar-IQ" sz="3200" dirty="0"/>
              <a:t> هنا هو </a:t>
            </a:r>
            <a:r>
              <a:rPr lang="ar-IQ" sz="3200" dirty="0" err="1"/>
              <a:t>انتاج</a:t>
            </a:r>
            <a:r>
              <a:rPr lang="ar-IQ" sz="3200" dirty="0"/>
              <a:t> الصوف وتتراوح طول الخصلة بين ( 2.5 – 10 ) سم خلال سنة من النمو وان حجم </a:t>
            </a:r>
            <a:r>
              <a:rPr lang="ar-IQ" sz="3200" dirty="0" err="1"/>
              <a:t>الاغنام</a:t>
            </a:r>
            <a:r>
              <a:rPr lang="ar-IQ" sz="3200" dirty="0"/>
              <a:t> متوسط </a:t>
            </a:r>
            <a:r>
              <a:rPr lang="ar-IQ" sz="3200" dirty="0" err="1"/>
              <a:t>او</a:t>
            </a:r>
            <a:r>
              <a:rPr lang="ar-IQ" sz="3200" dirty="0"/>
              <a:t> صغير عدا </a:t>
            </a:r>
            <a:r>
              <a:rPr lang="ar-IQ" sz="3200" dirty="0" err="1"/>
              <a:t>الرامبولية</a:t>
            </a:r>
            <a:r>
              <a:rPr lang="ar-IQ" sz="3200" dirty="0"/>
              <a:t> التي تستعمل بسبب </a:t>
            </a:r>
            <a:r>
              <a:rPr lang="ar-IQ" sz="3200" dirty="0" err="1"/>
              <a:t>كبرحجمها</a:t>
            </a:r>
            <a:r>
              <a:rPr lang="ar-IQ" sz="3200" dirty="0"/>
              <a:t> النسبي لإنتاج اللحم بالإضافة </a:t>
            </a:r>
            <a:r>
              <a:rPr lang="ar-IQ" sz="3200" dirty="0" err="1"/>
              <a:t>الى</a:t>
            </a:r>
            <a:r>
              <a:rPr lang="ar-IQ" sz="3200" dirty="0"/>
              <a:t> </a:t>
            </a:r>
            <a:r>
              <a:rPr lang="ar-IQ" sz="3200" dirty="0" err="1"/>
              <a:t>انتاجها</a:t>
            </a:r>
            <a:r>
              <a:rPr lang="ar-IQ" sz="3200" dirty="0"/>
              <a:t> الجيد من الصوف .                                                                                        </a:t>
            </a:r>
            <a:r>
              <a:rPr lang="ar-IQ" sz="3200" dirty="0" smtClean="0"/>
              <a:t/>
            </a:r>
            <a:br>
              <a:rPr lang="ar-IQ" sz="3200" dirty="0" smtClean="0"/>
            </a:br>
            <a:r>
              <a:rPr lang="ar-IQ" sz="3200" dirty="0" smtClean="0">
                <a:solidFill>
                  <a:schemeClr val="accent4">
                    <a:lumMod val="75000"/>
                  </a:schemeClr>
                </a:solidFill>
              </a:rPr>
              <a:t> </a:t>
            </a:r>
            <a:r>
              <a:rPr lang="ar-IQ" sz="3200" dirty="0">
                <a:solidFill>
                  <a:schemeClr val="accent4">
                    <a:lumMod val="75000"/>
                  </a:schemeClr>
                </a:solidFill>
              </a:rPr>
              <a:t>أ - </a:t>
            </a:r>
            <a:r>
              <a:rPr lang="ar-IQ" sz="3200" b="1" dirty="0" err="1">
                <a:solidFill>
                  <a:schemeClr val="accent4">
                    <a:lumMod val="75000"/>
                  </a:schemeClr>
                </a:solidFill>
              </a:rPr>
              <a:t>اغنام</a:t>
            </a:r>
            <a:r>
              <a:rPr lang="ar-IQ" sz="3200" b="1" dirty="0">
                <a:solidFill>
                  <a:schemeClr val="accent4">
                    <a:lumMod val="75000"/>
                  </a:schemeClr>
                </a:solidFill>
              </a:rPr>
              <a:t> </a:t>
            </a:r>
            <a:r>
              <a:rPr lang="ar-IQ" sz="3200" b="1" dirty="0" err="1">
                <a:solidFill>
                  <a:schemeClr val="accent4">
                    <a:lumMod val="75000"/>
                  </a:schemeClr>
                </a:solidFill>
              </a:rPr>
              <a:t>المرينو</a:t>
            </a:r>
            <a:r>
              <a:rPr lang="ar-IQ" sz="3200" b="1" dirty="0">
                <a:solidFill>
                  <a:schemeClr val="accent4">
                    <a:lumMod val="75000"/>
                  </a:schemeClr>
                </a:solidFill>
              </a:rPr>
              <a:t> </a:t>
            </a:r>
            <a:r>
              <a:rPr lang="ar-IQ" sz="3200" b="1" dirty="0" smtClean="0">
                <a:solidFill>
                  <a:schemeClr val="accent4">
                    <a:lumMod val="75000"/>
                  </a:schemeClr>
                </a:solidFill>
              </a:rPr>
              <a:t>:</a:t>
            </a:r>
            <a:r>
              <a:rPr lang="ar-IQ" sz="3200" b="1" dirty="0" smtClean="0"/>
              <a:t/>
            </a:r>
            <a:br>
              <a:rPr lang="ar-IQ" sz="3200" b="1" dirty="0" smtClean="0"/>
            </a:br>
            <a:r>
              <a:rPr lang="ar-IQ" sz="3200" dirty="0" smtClean="0"/>
              <a:t>يتلاءم </a:t>
            </a:r>
            <a:r>
              <a:rPr lang="ar-IQ" sz="3200" dirty="0"/>
              <a:t>هذا النوع مع مدى واسع من البيئات ونتيجة لهذا التكيف والتفاعل مع </a:t>
            </a:r>
            <a:r>
              <a:rPr lang="ar-IQ" sz="3200" dirty="0" err="1"/>
              <a:t>الاحوال</a:t>
            </a:r>
            <a:r>
              <a:rPr lang="ar-IQ" sz="3200" dirty="0"/>
              <a:t> البيئية والانتخاب المستمر </a:t>
            </a:r>
            <a:r>
              <a:rPr lang="ar-IQ" sz="3200" dirty="0" err="1"/>
              <a:t>ادى</a:t>
            </a:r>
            <a:r>
              <a:rPr lang="ar-IQ" sz="3200" dirty="0"/>
              <a:t> </a:t>
            </a:r>
            <a:r>
              <a:rPr lang="ar-IQ" sz="3200" dirty="0" err="1"/>
              <a:t>الى</a:t>
            </a:r>
            <a:r>
              <a:rPr lang="ar-IQ" sz="3200" dirty="0"/>
              <a:t> تكوين </a:t>
            </a:r>
            <a:r>
              <a:rPr lang="ar-IQ" sz="3200" dirty="0" err="1"/>
              <a:t>انواع</a:t>
            </a:r>
            <a:r>
              <a:rPr lang="ar-IQ" sz="3200" dirty="0"/>
              <a:t> وسلالات مختلفة منه في بلدان العالم المختلفة .ويعتبر </a:t>
            </a:r>
            <a:r>
              <a:rPr lang="ar-IQ" sz="3200" dirty="0" err="1"/>
              <a:t>المرينو</a:t>
            </a:r>
            <a:r>
              <a:rPr lang="ar-IQ" sz="3200" dirty="0"/>
              <a:t> من </a:t>
            </a:r>
            <a:r>
              <a:rPr lang="ar-IQ" sz="3200" dirty="0" err="1"/>
              <a:t>الاغنام</a:t>
            </a:r>
            <a:r>
              <a:rPr lang="ar-IQ" sz="3200" dirty="0"/>
              <a:t> صغيرة الحجم ويصل وزن </a:t>
            </a:r>
            <a:r>
              <a:rPr lang="ar-IQ" sz="3200" dirty="0" err="1"/>
              <a:t>الجزة</a:t>
            </a:r>
            <a:r>
              <a:rPr lang="ar-IQ" sz="3200" dirty="0"/>
              <a:t> في الكبش من ( 8 -10 ) كغم وفي </a:t>
            </a:r>
            <a:r>
              <a:rPr lang="ar-IQ" sz="3200" dirty="0" err="1"/>
              <a:t>الانثى</a:t>
            </a:r>
            <a:r>
              <a:rPr lang="ar-IQ" sz="3200" dirty="0"/>
              <a:t> </a:t>
            </a:r>
            <a:r>
              <a:rPr lang="ar-IQ" sz="3200" dirty="0" smtClean="0"/>
              <a:t>      ( </a:t>
            </a:r>
            <a:r>
              <a:rPr lang="ar-IQ" sz="3200" dirty="0"/>
              <a:t>5 – 6) كغم ووزن الكبش يتراوح بين ( 70 – 100 ) كغم </a:t>
            </a:r>
            <a:r>
              <a:rPr lang="ar-IQ" sz="3200" dirty="0" err="1"/>
              <a:t>والانثى</a:t>
            </a:r>
            <a:r>
              <a:rPr lang="ar-IQ" sz="3200" dirty="0"/>
              <a:t> </a:t>
            </a:r>
            <a:r>
              <a:rPr lang="ar-IQ" sz="3200" dirty="0" smtClean="0"/>
              <a:t>  ( </a:t>
            </a:r>
            <a:r>
              <a:rPr lang="ar-IQ" sz="3200" dirty="0"/>
              <a:t>60 – 70 ) كغم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3074" name="Picture 2" descr="C:\Users\دكتور جلال\Desktop\images.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1026" name="Picture 2" descr="C:\Users\دكتور جلال\Desktop\slide_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endParaRPr lang="ar-IQ" dirty="0"/>
          </a:p>
        </p:txBody>
      </p:sp>
      <p:pic>
        <p:nvPicPr>
          <p:cNvPr id="2050" name="Picture 2" descr="C:\Users\دكتور جلال\Desktop\092910020955qmdpg7ug63k41xsi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lvl="0" algn="r"/>
            <a:r>
              <a:rPr lang="ar-IQ" sz="3600" dirty="0">
                <a:solidFill>
                  <a:srgbClr val="0070C0"/>
                </a:solidFill>
              </a:rPr>
              <a:t>ب - </a:t>
            </a:r>
            <a:r>
              <a:rPr lang="ar-IQ" sz="3600" b="1" dirty="0" err="1">
                <a:solidFill>
                  <a:srgbClr val="0070C0"/>
                </a:solidFill>
              </a:rPr>
              <a:t>الرامبولية</a:t>
            </a:r>
            <a:r>
              <a:rPr lang="ar-IQ" sz="3600" b="1" dirty="0">
                <a:solidFill>
                  <a:srgbClr val="0070C0"/>
                </a:solidFill>
              </a:rPr>
              <a:t> </a:t>
            </a:r>
            <a:r>
              <a:rPr lang="ar-IQ" sz="3600" b="1" dirty="0" smtClean="0">
                <a:solidFill>
                  <a:srgbClr val="0070C0"/>
                </a:solidFill>
              </a:rPr>
              <a:t>:</a:t>
            </a:r>
            <a:r>
              <a:rPr lang="ar-IQ" sz="3600" b="1" dirty="0" smtClean="0"/>
              <a:t/>
            </a:r>
            <a:br>
              <a:rPr lang="ar-IQ" sz="3600" b="1" dirty="0" smtClean="0"/>
            </a:br>
            <a:r>
              <a:rPr lang="ar-IQ" sz="3600" dirty="0" smtClean="0"/>
              <a:t> </a:t>
            </a:r>
            <a:r>
              <a:rPr lang="ar-IQ" sz="3600" dirty="0"/>
              <a:t>نشأت في فرنسا وهي كبيرة الحجم حيث يزن الكبش                  ( 100 – 120 ) كغم </a:t>
            </a:r>
            <a:r>
              <a:rPr lang="ar-IQ" sz="3600" dirty="0" err="1"/>
              <a:t>والانثى</a:t>
            </a:r>
            <a:r>
              <a:rPr lang="ar-IQ" sz="3600" dirty="0"/>
              <a:t> ( 60 – 85 ) كغم طول الخصلة ( 5.5 – 7.5 ) سم في السنة يصل وزن </a:t>
            </a:r>
            <a:r>
              <a:rPr lang="ar-IQ" sz="3600" dirty="0" err="1"/>
              <a:t>الجزة</a:t>
            </a:r>
            <a:r>
              <a:rPr lang="ar-IQ" sz="3600" dirty="0"/>
              <a:t> في الكبش </a:t>
            </a:r>
            <a:r>
              <a:rPr lang="ar-IQ" sz="3600" dirty="0" err="1"/>
              <a:t>الى</a:t>
            </a:r>
            <a:r>
              <a:rPr lang="ar-IQ" sz="3600" dirty="0"/>
              <a:t> 8 كغم </a:t>
            </a:r>
            <a:r>
              <a:rPr lang="ar-IQ" sz="3600" dirty="0" err="1"/>
              <a:t>والانثى</a:t>
            </a:r>
            <a:r>
              <a:rPr lang="ar-IQ" sz="3600" dirty="0"/>
              <a:t> 5 كغم  وهذه </a:t>
            </a:r>
            <a:r>
              <a:rPr lang="ar-IQ" sz="3600" dirty="0" err="1"/>
              <a:t>الاغنام</a:t>
            </a:r>
            <a:r>
              <a:rPr lang="ar-IQ" sz="3600" dirty="0"/>
              <a:t> مشهورة بقوة التحمل والتأقلم لمختلف </a:t>
            </a:r>
            <a:r>
              <a:rPr lang="ar-IQ" sz="3600" dirty="0" err="1"/>
              <a:t>الاجواء</a:t>
            </a:r>
            <a:r>
              <a:rPr lang="ar-IQ" sz="3600" dirty="0"/>
              <a:t> والظروف المناخية </a:t>
            </a:r>
            <a:r>
              <a:rPr lang="ar-IQ" sz="3600" dirty="0" err="1"/>
              <a:t>وانتاجها</a:t>
            </a:r>
            <a:r>
              <a:rPr lang="ar-IQ" sz="3600" dirty="0"/>
              <a:t> من الحليب جيد وحملانها سريعة النمو وذات درجة تسمين متوسطة </a:t>
            </a:r>
            <a:r>
              <a:rPr lang="ar-IQ" sz="3600" dirty="0" err="1"/>
              <a:t>الا</a:t>
            </a:r>
            <a:r>
              <a:rPr lang="ar-IQ" sz="3600" dirty="0"/>
              <a:t> </a:t>
            </a:r>
            <a:r>
              <a:rPr lang="ar-IQ" sz="3600" dirty="0" err="1"/>
              <a:t>ان</a:t>
            </a:r>
            <a:r>
              <a:rPr lang="ar-IQ" sz="3600" dirty="0"/>
              <a:t> صفات الذبيحة ونسبة التصافي تعتبر قليلة وذلك لكبر حجم وثقل الجلد ، وتستعمل في عمليات الخلط لإنتاج حملان التسمين وقد نشأ نتيجة خلطها بأغنام </a:t>
            </a:r>
            <a:r>
              <a:rPr lang="ar-IQ" sz="3600" dirty="0" err="1"/>
              <a:t>اللنكولن</a:t>
            </a:r>
            <a:r>
              <a:rPr lang="ar-IQ" sz="3600" dirty="0"/>
              <a:t> </a:t>
            </a:r>
            <a:r>
              <a:rPr lang="ar-IQ" sz="3600" dirty="0" err="1"/>
              <a:t>الاغنام</a:t>
            </a:r>
            <a:r>
              <a:rPr lang="ar-IQ" sz="3600" dirty="0"/>
              <a:t> المعروفة باسم كولومبيا التي تمتاز بإنتاجها الجيد ومتوسطة النعومة من الصوف والحملان جيدة .</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318</TotalTime>
  <Words>127</Words>
  <Application>Microsoft Office PowerPoint</Application>
  <PresentationFormat>عرض على الشاشة (3:4)‏</PresentationFormat>
  <Paragraphs>31</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انقلاب</vt:lpstr>
      <vt:lpstr>سلالات الأغنام</vt:lpstr>
      <vt:lpstr>يعود تدجين الاغنام والماعز من قبل الانسان قبل حوالي 8000 سنة واستفاد منها الانسان كمصدر لمأكله وملبسه كاللحم والحليب والجلود والصوف . وتوجد الاغنام في معظم انحاء العالم وتكثر في البقع الجغرافية ذات الظروف الملائمة لتربيتها فالمرينو من الاغنام التي تعيش في المناطق الحارة والجافة بينما الانواع البريطانية كالهامبشيرHampshire تربى في مراعي مقفلة محدودة في المناطق الشمالية الباردة وقد تعودت ان تلد في موسم متوفر المراعي وذو جو معتدل وسلالات الاغنام ذات الذيل العريض المكتنز بالشحم تعيش في صحاري اسيا وتخزن المواد الدهنية في جسمها وتستعمله اثناء فقر المراعي وعدم وجود الغذاء الكافي . </vt:lpstr>
      <vt:lpstr>تصنيف انواع وسلالات الاغنام : تصنف الاغنام حسب المنشأ والاستعمال وخاصة بالنسبة الى نعومة وطول الالياف الصوفية فأغنام الصوف الناعم كالرامبوليةوالمرينو تنتج صوفاً يمكن استعماله  في معامل الانسجة الصوفية الناعمة وتتصف هذه الاغنام بانها ثقيلة وكثيفة الجزات ويتراوح طول الخصلة الصوفية فيها من ( 5 – 10 ) سم . اما انواع اللحم كأغنام السنولك ، الهامبشيروالسوث داون تنتج صوفاً متوسط النعومة والطول ونوعاً ما جزة مقبولة الوزن . وتصنف الاغنام حسب عادة حسب نوع الصوف الذي تنتجه او اللحم او بعض الاستعمالات الاخرى ولكن الكثير من الاغنام تربى لأكثر من نوع واحد من الانتاج ومعظمها ثنائية الغرض كإنتاج الصوف واللحم وان هناك اغنام ثلاثية الغرض كالأغنام العواسية المتخصصة في انتاج اللحم والصوف والحليب وهناك اغنام الكراكول الخاصة بإنتاج الفراء ذات الاهمية الخاصة وتربى في روسيا. </vt:lpstr>
      <vt:lpstr>انواع الاغنام في العالم : هناك المئات من الانواع في العالم وتتضمن اشكالاً متباينة جداً في الحجم والشكل والسلالة واللون فتوجد الاغنام الخاصة في انتاج الصوف في استراليا ، نيوزلندا ، جنوب افريقيا ، الارجنتين وتوجد اغنام الذيل العريض في اسيا وافريقيا وهذه تنتج صوف السجاد على الرغم من انخفاض انتاجها منه وتكثر اغنام الحليب في وسط وجنوب اوربا بينما تتواجد اغنام الذيل القصير والتي لها قدرة عالية على التوريث في الدول الاسكندنافية ، وتعتبر انكلترا منشأ اغنام اللحم وايضاً امريكا وكندا . </vt:lpstr>
      <vt:lpstr>1 – أغنام الصوف 1 - اغنام الصوف الناعم :  الهدف من تربية الاغنام هنا هو انتاج الصوف وتتراوح طول الخصلة بين ( 2.5 – 10 ) سم خلال سنة من النمو وان حجم الاغنام متوسط او صغير عدا الرامبولية التي تستعمل بسبب كبرحجمها النسبي لإنتاج اللحم بالإضافة الى انتاجها الجيد من الصوف .                                                                                          أ - اغنام المرينو : يتلاءم هذا النوع مع مدى واسع من البيئات ونتيجة لهذا التكيف والتفاعل مع الاحوال البيئية والانتخاب المستمر ادى الى تكوين انواع وسلالات مختلفة منه في بلدان العالم المختلفة .ويعتبر المرينو من الاغنام صغيرة الحجم ويصل وزن الجزة في الكبش من ( 8 -10 ) كغم وفي الانثى       ( 5 – 6) كغم ووزن الكبش يتراوح بين ( 70 – 100 ) كغم والانثى   ( 60 – 70 ) كغم . </vt:lpstr>
      <vt:lpstr>الشريحة 6</vt:lpstr>
      <vt:lpstr>الشريحة 7</vt:lpstr>
      <vt:lpstr>الشريحة 8</vt:lpstr>
      <vt:lpstr>ب - الرامبولية :  نشأت في فرنسا وهي كبيرة الحجم حيث يزن الكبش                  ( 100 – 120 ) كغم والانثى ( 60 – 85 ) كغم طول الخصلة ( 5.5 – 7.5 ) سم في السنة يصل وزن الجزة في الكبش الى 8 كغم والانثى 5 كغم  وهذه الاغنام مشهورة بقوة التحمل والتأقلم لمختلف الاجواء والظروف المناخية وانتاجها من الحليب جيد وحملانها سريعة النمو وذات درجة تسمين متوسطة الا ان صفات الذبيحة ونسبة التصافي تعتبر قليلة وذلك لكبر حجم وثقل الجلد ، وتستعمل في عمليات الخلط لإنتاج حملان التسمين وقد نشأ نتيجة خلطها بأغنام اللنكولن الاغنام المعروفة باسم كولومبيا التي تمتاز بإنتاجها الجيد ومتوسطة النعومة من الصوف والحملان جيدة .</vt:lpstr>
      <vt:lpstr>الشريحة 10</vt:lpstr>
      <vt:lpstr>2 - اغنام الصوف المتوسط : تتميز بسرعة نموها وقابليتها العالية على الاستفادة من الغذاء  ( التحويل الغذائي ) وسرعة نضجها وارتفاع الخصب ونسبة التصافي فيها ومن انواعها  أ –الساوث داون South Down : وهو من اقدم الانواع في جنوب انكلترا والهدف منه تحسين الاغنام الاهلية حيث تكثر المراعي الجيدة والظروف البيئية الملائمة لتربية اغنام صغيرة الحجم وسريعة النمو ، يصل وزن الكبش من               ( 80 – 100 ) كغم والنعاج     ( 55 – 70 ) كغم ويعتبر صوفها من اجود انواع الاصواف المتوسطة النعومة ويبلغ وزن الجزة ما             ( 2.5 – 3 ) كغم كما تستعمل كباشه للخلط مع اغنام اخرى . </vt:lpstr>
      <vt:lpstr>الشريحة 12</vt:lpstr>
      <vt:lpstr> ب –الهامبشيرHampshire : ظهرت نتيجة للخلط بين الاغنام المحلية في مقاطعة هامبشير مع اغنام الساوث داون ، يصل وزن الكبش ( 90 – 120 ) كغم والنعجة      ( 60 – 80 ) كغم ، طول خصلة الصوف ( 5 – 6.5 ) سم ومتوسط وزن الجزة      ( 3 – 3.5) كغم يتميز هذا النوع بسرعة النمو والتحويل الغذائي السريع وتستعمل اناثه للخلط مع انواع اخرى للاستفادة من هذه الصفة وايضاً ارتفاع الكفاءة التناسلية . </vt:lpstr>
      <vt:lpstr>الشريحة 14</vt:lpstr>
      <vt:lpstr>3 - اغنام الصوف الطويل : تربى هذه الاغنام لإنتاج اللحم بالدرجة الاولى وتتميز بكبر حجمها وانتاجها لصوف طويل مما يجعل وزن الجزة عالياً وقد استعملت في الخلط مع انواع اخرى ذات صوف ناعم بهدف انتاج حملان ذات مواصفات لحم جيدة كبيرة الحجم وسريعة النمو تكثر هذه الانواع في انكلترا وامريكا واستراليا والارجنتين ومن انواعها :    أ- الليسترLeicester:  يصل وزن الكبش ( 100 – 110) كغم والنعجة ( 75-100) كغم ومحصول الصوف السنوي ( 4.5-5.5) كغم وطول الخصلة   (17-20) سم والنعاج عالية الادرار من الحليب وذات كفاءة تناسلية عالية . </vt:lpstr>
      <vt:lpstr>الشريحة 16</vt:lpstr>
      <vt:lpstr>ب- اللنكولنLincoln  : نشأت في انكلترا جسمها ضخم يزن الكبش (110-150) كغم والنعاج (100-110) كغم يصل طول الخصلة 30سم في السنة وتعتبر من اكثر اغنام اللحم انتاجاً للصوف حيث يصل الى (8- 12) كغم في السنة وتتحمل قساوة الجو وقلة الغذاء ولذلك فأنها نجحت في كثير من البلدان التي صدرت اليها وتستعمل في البلدان التي استوردتها لغرض تحسين السلالات الاصيلة الاخرى او الخلط و التهجين  مع السلالات المختلفة لإنتاج اللحم من الحملان . </vt:lpstr>
      <vt:lpstr>الشريحة 18</vt:lpstr>
      <vt:lpstr>4 - اغنام صوف السجاد :  تعيش معظمها تحت ظروف بيئية قاسية وبدائية خاصة في اسيا وافريقيا وفي المناطق الصحراوية والجافة ومعظم هذه الاغنام عريضة الذيل واصوافها تصلح للصناعات الصوفية الخشنة كالسجاد والبسط والالبسة الخشنة . </vt:lpstr>
      <vt:lpstr>الشريحة 20</vt:lpstr>
      <vt:lpstr>الاغنام العراقية :  تعود كل الاغنام العراقية الى اغنام صوف السجاد ذات الذيل العريض المكتنز ،تربى على المراعي . </vt:lpstr>
      <vt:lpstr>الشريحة 22</vt:lpstr>
      <vt:lpstr>الشريحة 23</vt:lpstr>
      <vt:lpstr>الشريحة 24</vt:lpstr>
      <vt:lpstr>الشريحة 25</vt:lpstr>
      <vt:lpstr> - أغنام اللحم تعد بريطانيا بلد المنشأ لسلالات أغنام اللحم ، حتى إنها تمتلك قرابة /50/ سلالة أغنام منتجة للحم بشكل رئيسي، وقد استخدمت السلالات الانكليزية في كثير من دول العالم لتحسين صفة اللحم في أغنامها المحلية بالخلط الوراثي. تمتلك غالبية سلالات اللحم بعض الصفات المشتركة، أهمها: 1. النضج الجنسي المبكر ( 6 – 8 أشهر). 2. جودة تحويل العلف إلى لحم، أي انخفاض قيمة معامل تحويل العلف إلى لحم. 3.  كبر الحجم، الذي يترافق مع عمق جيد للصدر، وتشكل جيد للعضلات في منطقة الظهر والأفخاذ. 4.  قابلة ترسيب ضعيفة للدهن. 5. إمكانية إحداث قوة الهجين عند الخلط مع عروق أخرى، بخاصة الخصبة منها. 6.  إمكانية تحقيق زيادة وزنية يومية خلال فترة التسمين تصل إلى 350-400 غرام عند الحملان الذكور و 250-300 غرام عند الحملان الإناث . 7. يصل الوزن الحي للذكور بعمر سنة إلى /90/ كغ، وللإناث إلى /60/ كغ. ويلاحظ أن عدداً كبيراً من عروق هذا النموذج تمتلك صفة الرأس الأسود، حيث يتراوح لون الرأس بين الأسود العاتم والبني العاتم، إضافة إلى وجود اللون العاتم على الأطراف أيضاً، لكن الغطاء الصوفي لباقي أجزاء الجسم يكون فاتحاً.   </vt:lpstr>
      <vt:lpstr>ويمكن تقسيم نموذج عروق أغنام اللحم إلى ثلاث مجموعات، كما يلي: أ – مجموعة أغنام اللحم الانكليزية قصيرة الصوف: يمتلك أغلبها صفة اللون الأسود في الرأس والأطراف، إضافة إلى صفة انعدام القرون، ويكون غطاؤها الصوفي قصيراً وخشناً، ومن أهم سلالات هذه المجموعة: 1ـ سلالة السوفولك   Suffolk تعد هذه السلالة من أشهر سلالات اللحم في العالم وتم استخدامها في كثيرة من البلدان لتحسين صفة انتاج اللحم في العروق المحلية. تتميز هذه السلالة، إضافة للمواصفات العامة لسلالات اللحم، بأنها جيدة للاستخدام كآباء عند الرغبة في إحداث قوة الهجين من اجل التسمين. نشأت السلالة في شمال شرق انكلترا، لون صوف جسمها أبيض بينما الوجه ونهايات الأطراف ذات لون بني وحتى أسود. يبلغ متوسط قطر الألياف الصوفية 54-58 ميكرون، ومتوسط طول الخصلة 7-9 سم، وبما أن مظهر الغطاء الصوفي الخارجي على مستوى واحد من الطول فهو يشابه الغطاء الصوفي لأغنام الصوف الناعم، وزن الجزء من الكباش 4-5 كغم ومن النعاج 3-4 كغم، تظهر المواصفات الدالة على الانتاجية العالية من اللحم من خلال وزن الكباش الذي يصل إلى 90-110 كغم، ووزن النعاج الذي يصل إلى 65-80 كغم مما يشير إلى أنها أغنام سريعة النضج. اللحم الناتج عن حملان التسمين له طعم جيد وذو نوعية جيدة لذلك تستخدم كباش هذه السلالة في عمليات التهجين مع أمهات عروق لحم أو صوف من العروق الانكليزية، خصوصاً في المزارع ذات المراعي الجيدة.</vt:lpstr>
      <vt:lpstr>الشريحة 28</vt:lpstr>
      <vt:lpstr>2- سلالة أكسفورد دوان Oxford Down تعد هذه السلالة من الأغنام ضخمة الحجم ضمن مجموعة أغنام الصوف نصف الناعم قصيرة الصوف. تزن الكباش 125-140كغم، الجسم طويل وعريض، والأطراف نامية ومتطورة بشكل جيد، وهي سريعة النضج. الصوف أبيض طول خصلته 8-15 سم، وثخانة الألياف 50-56.(نوعية). وتستخدم أغنام هذه السلالة في أغلب بلدان العالم لتحسين السلالات المحلية. وتستخدم كباش هذه السلالة في روسيا من أجل انتاج عرق أغنام اللاتيفسكي ذات الوجه الغامق. </vt:lpstr>
      <vt:lpstr>الشريحة 30</vt:lpstr>
      <vt:lpstr>  ب – مجموعة أغنام اللحم الانكليزية طويلة الصوف: يكون صوف سلالات هذه المجموعة متوسط النعومة إلى خشن، ويتراوح طول الخصلة بين 15 و 40 سم، ومن أهم سلالاتها: 1 - سلالة لينكولن وهي من اكبر وأضخم السلالات في العالم. ويتضح من خلال بنية جسمها أنها من أغنام اللحم الجيدة. الجسم فيها متطاول مع ظهر عريض ومستقيم، والصدر مستدير والأفخاذ نامية بشكل جيد ومندمجة، وتكون الكباش والنعاج عديمة القرون. تزن الكباش 145-160 كغم، والنعاج 75-90 كغم. الصوف أبيض متجانس ذو لمعان حريري، والتموجات كبيرة، الثخانة 36-40 (نوعية). يبلغ طول الخصلة 20-30 سم، ووزن الجزء من الكباش 8-10 كغم، ومن النعاج 6-6،5 كغم صوف خام بنسبة تصافي    60 -65%. يحتاج هذا العرق من الأغنام إلى كميات كبيرة من الأعلاف، وهو صعب التأقلم في المناطق الجافة ذات الصيف الحار حيث  تتعرض هذه الأغنام للأمراض وتنفق الحملان الصغيرة بأعداد كبيرة، ولا تنمو الأغنام الصغيرة ولا تتطور، ولا تعطي الأغنام الكبيرة الانتاج المرجو منها من لحم وصوف (أي أن هذه السلالة لا تصلح للتربية في ظروف مشابهة لظروف البادية السورية). وفي روسيا تستخدم كباش هذه الأغنام بشكل أساسي في عمليات التهجين من أجل إنتاج عروق هجينة منتجة للحم والصوف. </vt:lpstr>
      <vt:lpstr>الشريحة 32</vt:lpstr>
      <vt:lpstr>2- سلالة رومني مارش هذه الأغنام سريعة النضج وضخمة الحجم، وهي مشابهة لأغنام اللينكولن من حيث البنية. تزن الكباش 120-140 كغم والنعاج 65-70 كغم. الصوف نصف ناعم ومتجانس ، يتراوح قطر الليفة بين 29-37 ميكرون وهو أدق من صوف اللينكولن لكنه أقصر فهو بطول 12-15 سم. وتعد هذه السلالة أكثر تأقلماً في المواقع الجافة من سلالة اللينكولن.</vt:lpstr>
      <vt:lpstr>الشريحة 34</vt:lpstr>
      <vt:lpstr>3- سلالة بوردر ليستير تعيش هذه السلالة في المناطق الشمالية من انكلترا، وهي من أغنام الصوف نصف الناعم (لحم ــ صوف) والطويل. تزن الكباش 90-110 كغم والنعاج 60-80 كغم، ويبلغ وزن الجزة من الكباش 5-7 كغم، ومن النعاج 3،5 – 4،5 كغم صوف خام. الصوف أبيض بطول 15-25 سم وثخانته تتراوح بين 27 و 34 ميكرون (نوعية 46-56)، وهو جيد اللمعان. وتدل البنية على انتاجية عالية من اللحم، فالجسم عميق والظهر عريض ومستقيم. جدول يوضح بعض الصفات الانتاجية لاهم سلالات مجموعتي أغنام اللحم الانكليزية قصيرة وطويلة الصوف. </vt:lpstr>
      <vt:lpstr>الشريحة 36</vt:lpstr>
      <vt:lpstr>ج – مجموعة أغنام اللحم الفرنسية والهولندية: اهم سلالات هذه المجموعة: 1. سلالة التكسل Texel،  تمتلك أغنام هذه السلالة غطاء صوفياً أبيضاً مع منطقة سوداء صغيرة في المخطم. 2. سلالة إيل دو فرانس Ile de france  لها شهرة جيدة في نوعية اللحم. 3. سلالة بيروشون دي شير Derrichon du cher  تمتاز بقابليتها الجيدة على الرعي في المراعي الواسعة.   </vt:lpstr>
      <vt:lpstr>الشريحة 38</vt:lpstr>
      <vt:lpstr>الشريحة 39</vt:lpstr>
      <vt:lpstr>الشريحة 40</vt:lpstr>
      <vt:lpstr>أغنام الحليب: تتميز سلالات هذا النموذج بإنتاج كمية جيدة من الحليب تفوق احتياجات المواليد، مما يتيح إمكانية بيع الفائض من الحليب، الذي يتميز بمحتواه المرتفع من الدهن والبروتين. تتراوح خصوبة هذه العروق بين المتوسطة والعالية، ويتراوح صوفها بين نصف الناعم والخشن. ومن أهم عروق هذا النموذج. 1- سلالة الايست فريزيان  East Freisian وهي سلالة الأغنام الأولى في العالم  في انتاج الحليب، حيث يبلغ متوسط إنتاج النعجة 500-700 كع حليب في موسم حلابة طوله 260 يوماً بنسبة دهن تصل إلى 6%. وقد سجلت فيها بعض الأرقام القياسية حيث وصل إنتاج الحليب من إحدى النعاج إلى 1200 كغم/الموس. ويتراوح عدد مواليدها بين 180-220 مولوداً لكل مئة نعجة والدة. الرأس عندها طويل ونحيف، الآذان طويلة تتجه للجانب، الذيل نحيف وطويل. الضرع ذو تكوين جيد جداً والحلمات متجهة تقريباً للأسفل. </vt:lpstr>
      <vt:lpstr>الشريحة 42</vt:lpstr>
      <vt:lpstr>- 2-  عرق العواس The Awassi يعرف هذا العرق بالعواسي أيضاً وقد نشأ وتطور في البادية السورية منذ أكثر من ألفي سنة وهو من أصل آسيوي وينتشر في معظم الأقطار العربية الآسيوية وقبرص وتركيا، وعديد من دول العالم حتى أنه نقل مؤخراً إلى استراليا. تلاءم هذا العرق مع الظروف البيئية الصعبة في البادية السورية من حيث ارتفاع درجة الحرارة والجفاف في فصل الصيف ورداءة المراعي في معظم أشهر السنة ولذلك يتميز بقدرة الفائقة على التحمل والرعي في المناطق المتنوعة. يكون لون الغطاء الصوفي أبيضاً على الجسم في معظم الأحيان، لكن لون الرأس والصدر يختلفان بين الأبيض (الأبرش) والأسود (الأعبس) مروراً بالأشقر والبني. القرون موجودة ومتطورة عند الذكور ونادرة عند الإناث. يتراوح متوسط إنتاج الحليب بين 120 و 160 كغم في موسم طوله 130-160 يوماً، ويصل إنتاج الحليب في محطات الإنتاج المكثف إلى أكثر من 250 كغم، وقد سجل رقم قياسي في محطة بحوث ازرع (المركز العربي لدراسات المناطق الجافة والأراضي القاحلة) قدره 511 كغم لإحدى النعاج في موسم إدرارها الرابع. ويبلغ معدل أو ينقص عن ذلك تبعاً لظروف التغذية . ويتميز العواس بإليته الكبيرة التي تزيد في الذكور عن 7-5 كغم. يبلغ متوسط وزن الكبش 70-90 كغم والنعجة 50-55 كغم، ويتراوح معدل النمو اليومي لحملان التسمين بين 225 و 275 غرام. يبلغ متوسط وزن الجزة من الصوف الخام عند الكباش 4،2 كغم وعند النعاج 3،1 كغم وتبلغ نسبة التصافي نحو 75%. ويبلغ قطر الليفة الصوفية 55-60 ميكروناً، وطول الخصلة 15-20 سم، وهو يصلح لصناعة السجاد. </vt:lpstr>
      <vt:lpstr>الشريحة 44</vt:lpstr>
      <vt:lpstr>3- عرق الكيوس  Chios ينتشر في قبرص واليونان وتنتج النعاج 100-280 كغم حليب بالمتوسط في موسم طوله 170-260 يوماً ويبلغ عدد مواليدها 175 – 200 مولوداً لكل مئة ولادة. </vt:lpstr>
      <vt:lpstr>الشريحة 46</vt:lpstr>
      <vt:lpstr>4- سلالة لانغه  Langhe وهي سلالة إيطالية تنتج 210 - 300 كغم حليب في موسم طوله 240-250 يوماً ومعدل مواليدها نحو 140%.   </vt:lpstr>
      <vt:lpstr>الشريحة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دكتور جلال</dc:creator>
  <cp:lastModifiedBy>دكتور جلال</cp:lastModifiedBy>
  <cp:revision>34</cp:revision>
  <dcterms:created xsi:type="dcterms:W3CDTF">2016-12-23T16:19:22Z</dcterms:created>
  <dcterms:modified xsi:type="dcterms:W3CDTF">2016-12-24T18:45:37Z</dcterms:modified>
</cp:coreProperties>
</file>